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Lst>
  <p:sldSz cx="43891200" cy="32918400"/>
  <p:notesSz cx="6858000" cy="9144000"/>
  <p:defaultTextStyle>
    <a:defPPr>
      <a:defRPr lang="es-ES"/>
    </a:defPPr>
    <a:lvl1pPr marL="0" algn="l" defTabSz="4388633" rtl="0" eaLnBrk="1" latinLnBrk="0" hangingPunct="1">
      <a:defRPr sz="8800" kern="1200">
        <a:solidFill>
          <a:schemeClr val="tx1"/>
        </a:solidFill>
        <a:latin typeface="+mn-lt"/>
        <a:ea typeface="+mn-ea"/>
        <a:cs typeface="+mn-cs"/>
      </a:defRPr>
    </a:lvl1pPr>
    <a:lvl2pPr marL="2194319" algn="l" defTabSz="4388633" rtl="0" eaLnBrk="1" latinLnBrk="0" hangingPunct="1">
      <a:defRPr sz="8800" kern="1200">
        <a:solidFill>
          <a:schemeClr val="tx1"/>
        </a:solidFill>
        <a:latin typeface="+mn-lt"/>
        <a:ea typeface="+mn-ea"/>
        <a:cs typeface="+mn-cs"/>
      </a:defRPr>
    </a:lvl2pPr>
    <a:lvl3pPr marL="4388633" algn="l" defTabSz="4388633" rtl="0" eaLnBrk="1" latinLnBrk="0" hangingPunct="1">
      <a:defRPr sz="8800" kern="1200">
        <a:solidFill>
          <a:schemeClr val="tx1"/>
        </a:solidFill>
        <a:latin typeface="+mn-lt"/>
        <a:ea typeface="+mn-ea"/>
        <a:cs typeface="+mn-cs"/>
      </a:defRPr>
    </a:lvl3pPr>
    <a:lvl4pPr marL="6582952" algn="l" defTabSz="4388633" rtl="0" eaLnBrk="1" latinLnBrk="0" hangingPunct="1">
      <a:defRPr sz="8800" kern="1200">
        <a:solidFill>
          <a:schemeClr val="tx1"/>
        </a:solidFill>
        <a:latin typeface="+mn-lt"/>
        <a:ea typeface="+mn-ea"/>
        <a:cs typeface="+mn-cs"/>
      </a:defRPr>
    </a:lvl4pPr>
    <a:lvl5pPr marL="8777271" algn="l" defTabSz="4388633" rtl="0" eaLnBrk="1" latinLnBrk="0" hangingPunct="1">
      <a:defRPr sz="8800" kern="1200">
        <a:solidFill>
          <a:schemeClr val="tx1"/>
        </a:solidFill>
        <a:latin typeface="+mn-lt"/>
        <a:ea typeface="+mn-ea"/>
        <a:cs typeface="+mn-cs"/>
      </a:defRPr>
    </a:lvl5pPr>
    <a:lvl6pPr marL="10971590" algn="l" defTabSz="4388633" rtl="0" eaLnBrk="1" latinLnBrk="0" hangingPunct="1">
      <a:defRPr sz="8800" kern="1200">
        <a:solidFill>
          <a:schemeClr val="tx1"/>
        </a:solidFill>
        <a:latin typeface="+mn-lt"/>
        <a:ea typeface="+mn-ea"/>
        <a:cs typeface="+mn-cs"/>
      </a:defRPr>
    </a:lvl6pPr>
    <a:lvl7pPr marL="13165905" algn="l" defTabSz="4388633" rtl="0" eaLnBrk="1" latinLnBrk="0" hangingPunct="1">
      <a:defRPr sz="8800" kern="1200">
        <a:solidFill>
          <a:schemeClr val="tx1"/>
        </a:solidFill>
        <a:latin typeface="+mn-lt"/>
        <a:ea typeface="+mn-ea"/>
        <a:cs typeface="+mn-cs"/>
      </a:defRPr>
    </a:lvl7pPr>
    <a:lvl8pPr marL="15360224" algn="l" defTabSz="4388633" rtl="0" eaLnBrk="1" latinLnBrk="0" hangingPunct="1">
      <a:defRPr sz="8800" kern="1200">
        <a:solidFill>
          <a:schemeClr val="tx1"/>
        </a:solidFill>
        <a:latin typeface="+mn-lt"/>
        <a:ea typeface="+mn-ea"/>
        <a:cs typeface="+mn-cs"/>
      </a:defRPr>
    </a:lvl8pPr>
    <a:lvl9pPr marL="17554543" algn="l" defTabSz="4388633" rtl="0" eaLnBrk="1" latinLnBrk="0" hangingPunct="1">
      <a:defRPr sz="8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60"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1097287" y="1097279"/>
            <a:ext cx="41740532" cy="289681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8863" tIns="219431" rIns="438863" bIns="219431" rtlCol="0" anchor="ctr"/>
          <a:lstStyle/>
          <a:p>
            <a:pPr algn="ctr"/>
            <a:endParaRPr lang="en-US" dirty="0"/>
          </a:p>
        </p:txBody>
      </p:sp>
      <p:grpSp>
        <p:nvGrpSpPr>
          <p:cNvPr id="7" name="Group 9"/>
          <p:cNvGrpSpPr>
            <a:grpSpLocks noChangeAspect="1"/>
          </p:cNvGrpSpPr>
          <p:nvPr/>
        </p:nvGrpSpPr>
        <p:grpSpPr bwMode="hidden">
          <a:xfrm>
            <a:off x="1015995" y="25699024"/>
            <a:ext cx="41872205" cy="6391582"/>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3291842" y="7680961"/>
            <a:ext cx="37307521" cy="8544517"/>
          </a:xfrm>
        </p:spPr>
        <p:txBody>
          <a:bodyPr anchor="b">
            <a:normAutofit/>
          </a:bodyPr>
          <a:lstStyle>
            <a:lvl1pPr>
              <a:defRPr sz="212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583681" y="17068807"/>
            <a:ext cx="30723842" cy="7071359"/>
          </a:xfrm>
        </p:spPr>
        <p:txBody>
          <a:bodyPr>
            <a:normAutofit/>
          </a:bodyPr>
          <a:lstStyle>
            <a:lvl1pPr marL="0" indent="0" algn="ctr">
              <a:buNone/>
              <a:defRPr sz="9700">
                <a:solidFill>
                  <a:srgbClr val="FFFFFF"/>
                </a:solidFill>
              </a:defRPr>
            </a:lvl1pPr>
            <a:lvl2pPr marL="2194319" indent="0" algn="ctr">
              <a:buNone/>
              <a:defRPr>
                <a:solidFill>
                  <a:schemeClr val="tx1">
                    <a:tint val="75000"/>
                  </a:schemeClr>
                </a:solidFill>
              </a:defRPr>
            </a:lvl2pPr>
            <a:lvl3pPr marL="4388633" indent="0" algn="ctr">
              <a:buNone/>
              <a:defRPr>
                <a:solidFill>
                  <a:schemeClr val="tx1">
                    <a:tint val="75000"/>
                  </a:schemeClr>
                </a:solidFill>
              </a:defRPr>
            </a:lvl3pPr>
            <a:lvl4pPr marL="6582952" indent="0" algn="ctr">
              <a:buNone/>
              <a:defRPr>
                <a:solidFill>
                  <a:schemeClr val="tx1">
                    <a:tint val="75000"/>
                  </a:schemeClr>
                </a:solidFill>
              </a:defRPr>
            </a:lvl4pPr>
            <a:lvl5pPr marL="8777271" indent="0" algn="ctr">
              <a:buNone/>
              <a:defRPr>
                <a:solidFill>
                  <a:schemeClr val="tx1">
                    <a:tint val="75000"/>
                  </a:schemeClr>
                </a:solidFill>
              </a:defRPr>
            </a:lvl5pPr>
            <a:lvl6pPr marL="10971590" indent="0" algn="ctr">
              <a:buNone/>
              <a:defRPr>
                <a:solidFill>
                  <a:schemeClr val="tx1">
                    <a:tint val="75000"/>
                  </a:schemeClr>
                </a:solidFill>
              </a:defRPr>
            </a:lvl6pPr>
            <a:lvl7pPr marL="13165905" indent="0" algn="ctr">
              <a:buNone/>
              <a:defRPr>
                <a:solidFill>
                  <a:schemeClr val="tx1">
                    <a:tint val="75000"/>
                  </a:schemeClr>
                </a:solidFill>
              </a:defRPr>
            </a:lvl7pPr>
            <a:lvl8pPr marL="15360224" indent="0" algn="ctr">
              <a:buNone/>
              <a:defRPr>
                <a:solidFill>
                  <a:schemeClr val="tx1">
                    <a:tint val="75000"/>
                  </a:schemeClr>
                </a:solidFill>
              </a:defRPr>
            </a:lvl8pPr>
            <a:lvl9pPr marL="1755454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206D6-1EB9-4931-A051-DB2037A23FE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206D6-1EB9-4931-A051-DB2037A23FE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1097287" y="1097280"/>
            <a:ext cx="41740532" cy="6847025"/>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8863" tIns="219431" rIns="438863" bIns="219431" rtlCol="0" anchor="ctr"/>
          <a:lstStyle/>
          <a:p>
            <a:pPr algn="ctr"/>
            <a:endParaRPr lang="en-US" dirty="0"/>
          </a:p>
        </p:txBody>
      </p:sp>
      <p:sp>
        <p:nvSpPr>
          <p:cNvPr id="4" name="Date Placeholder 3"/>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206D6-1EB9-4931-A051-DB2037A23FEB}" type="slidenum">
              <a:rPr lang="en-US" smtClean="0"/>
              <a:t>‹#›</a:t>
            </a:fld>
            <a:endParaRPr lang="en-US" dirty="0"/>
          </a:p>
        </p:txBody>
      </p:sp>
      <p:grpSp>
        <p:nvGrpSpPr>
          <p:cNvPr id="15" name="Group 14"/>
          <p:cNvGrpSpPr>
            <a:grpSpLocks noChangeAspect="1"/>
          </p:cNvGrpSpPr>
          <p:nvPr/>
        </p:nvGrpSpPr>
        <p:grpSpPr bwMode="hidden">
          <a:xfrm>
            <a:off x="1015995" y="3428120"/>
            <a:ext cx="41872205" cy="6391582"/>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31821120" y="6949451"/>
            <a:ext cx="9875521" cy="21539200"/>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94561" y="6949441"/>
            <a:ext cx="28895040" cy="2153920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206D6-1EB9-4931-A051-DB2037A23FEB}"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1097287" y="1097279"/>
            <a:ext cx="41740532" cy="227356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8863" tIns="219431" rIns="438863" bIns="219431" rtlCol="0" anchor="ctr"/>
          <a:lstStyle/>
          <a:p>
            <a:pPr algn="ctr"/>
            <a:endParaRPr lang="en-US" dirty="0"/>
          </a:p>
        </p:txBody>
      </p:sp>
      <p:sp>
        <p:nvSpPr>
          <p:cNvPr id="9" name="Freeform 14"/>
          <p:cNvSpPr>
            <a:spLocks/>
          </p:cNvSpPr>
          <p:nvPr/>
        </p:nvSpPr>
        <p:spPr bwMode="hidden">
          <a:xfrm>
            <a:off x="29027710" y="20177245"/>
            <a:ext cx="13806859" cy="3427323"/>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438863" tIns="219431" rIns="438863" bIns="219431" numCol="1" anchor="t" anchorCtr="0" compatLnSpc="1">
            <a:prstTxWarp prst="textNoShape">
              <a:avLst/>
            </a:prstTxWarp>
          </a:bodyPr>
          <a:lstStyle/>
          <a:p>
            <a:endParaRPr lang="en-US" dirty="0"/>
          </a:p>
        </p:txBody>
      </p:sp>
      <p:sp>
        <p:nvSpPr>
          <p:cNvPr id="10" name="Freeform 18"/>
          <p:cNvSpPr>
            <a:spLocks/>
          </p:cNvSpPr>
          <p:nvPr/>
        </p:nvSpPr>
        <p:spPr bwMode="hidden">
          <a:xfrm>
            <a:off x="12572739" y="19561389"/>
            <a:ext cx="26613674" cy="408066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438863" tIns="219431" rIns="438863" bIns="219431" numCol="1" anchor="t" anchorCtr="0" compatLnSpc="1">
            <a:prstTxWarp prst="textNoShape">
              <a:avLst/>
            </a:prstTxWarp>
          </a:bodyPr>
          <a:lstStyle/>
          <a:p>
            <a:endParaRPr lang="en-US" dirty="0"/>
          </a:p>
        </p:txBody>
      </p:sp>
      <p:sp>
        <p:nvSpPr>
          <p:cNvPr id="11" name="Freeform 22"/>
          <p:cNvSpPr>
            <a:spLocks/>
          </p:cNvSpPr>
          <p:nvPr/>
        </p:nvSpPr>
        <p:spPr bwMode="hidden">
          <a:xfrm>
            <a:off x="13577892" y="19620299"/>
            <a:ext cx="26246306" cy="371650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438863" tIns="219431" rIns="438863" bIns="219431" numCol="1" anchor="t" anchorCtr="0" compatLnSpc="1">
            <a:prstTxWarp prst="textNoShape">
              <a:avLst/>
            </a:prstTxWarp>
          </a:bodyPr>
          <a:lstStyle/>
          <a:p>
            <a:endParaRPr lang="en-US" dirty="0"/>
          </a:p>
        </p:txBody>
      </p:sp>
      <p:sp>
        <p:nvSpPr>
          <p:cNvPr id="12" name="Freeform 26"/>
          <p:cNvSpPr>
            <a:spLocks/>
          </p:cNvSpPr>
          <p:nvPr/>
        </p:nvSpPr>
        <p:spPr bwMode="hidden">
          <a:xfrm>
            <a:off x="26925548" y="19556051"/>
            <a:ext cx="15878400" cy="3127435"/>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438863" tIns="219431" rIns="438863" bIns="219431" numCol="1" anchor="t" anchorCtr="0" compatLnSpc="1">
            <a:prstTxWarp prst="textNoShape">
              <a:avLst/>
            </a:prstTxWarp>
          </a:bodyPr>
          <a:lstStyle/>
          <a:p>
            <a:endParaRPr lang="en-US" dirty="0"/>
          </a:p>
        </p:txBody>
      </p:sp>
      <p:sp useBgFill="1">
        <p:nvSpPr>
          <p:cNvPr id="13" name="Freeform 10"/>
          <p:cNvSpPr>
            <a:spLocks/>
          </p:cNvSpPr>
          <p:nvPr/>
        </p:nvSpPr>
        <p:spPr bwMode="hidden">
          <a:xfrm>
            <a:off x="1015995" y="19481063"/>
            <a:ext cx="41872205" cy="638339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438863" tIns="219431" rIns="438863" bIns="219431" numCol="1" anchor="t" anchorCtr="0" compatLnSpc="1">
            <a:prstTxWarp prst="textNoShape">
              <a:avLst/>
            </a:prstTxWarp>
          </a:bodyPr>
          <a:lstStyle/>
          <a:p>
            <a:endParaRPr lang="en-US" dirty="0"/>
          </a:p>
        </p:txBody>
      </p:sp>
      <p:sp>
        <p:nvSpPr>
          <p:cNvPr id="2" name="Title 1"/>
          <p:cNvSpPr>
            <a:spLocks noGrp="1"/>
          </p:cNvSpPr>
          <p:nvPr>
            <p:ph type="title"/>
          </p:nvPr>
        </p:nvSpPr>
        <p:spPr>
          <a:xfrm>
            <a:off x="3312152" y="11825089"/>
            <a:ext cx="37307521" cy="7315201"/>
          </a:xfrm>
        </p:spPr>
        <p:txBody>
          <a:bodyPr anchor="t">
            <a:normAutofit/>
          </a:bodyPr>
          <a:lstStyle>
            <a:lvl1pPr algn="ctr">
              <a:defRPr sz="21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563351" y="6899769"/>
            <a:ext cx="30805123" cy="4511047"/>
          </a:xfrm>
        </p:spPr>
        <p:txBody>
          <a:bodyPr anchor="b">
            <a:normAutofit/>
          </a:bodyPr>
          <a:lstStyle>
            <a:lvl1pPr marL="0" indent="0" algn="ctr">
              <a:buNone/>
              <a:defRPr sz="9700">
                <a:solidFill>
                  <a:srgbClr val="FFFFFF"/>
                </a:solidFill>
              </a:defRPr>
            </a:lvl1pPr>
            <a:lvl2pPr marL="2194319" indent="0">
              <a:buNone/>
              <a:defRPr sz="8800">
                <a:solidFill>
                  <a:schemeClr val="tx1">
                    <a:tint val="75000"/>
                  </a:schemeClr>
                </a:solidFill>
              </a:defRPr>
            </a:lvl2pPr>
            <a:lvl3pPr marL="4388633" indent="0">
              <a:buNone/>
              <a:defRPr sz="7500">
                <a:solidFill>
                  <a:schemeClr val="tx1">
                    <a:tint val="75000"/>
                  </a:schemeClr>
                </a:solidFill>
              </a:defRPr>
            </a:lvl3pPr>
            <a:lvl4pPr marL="6582952" indent="0">
              <a:buNone/>
              <a:defRPr sz="6600">
                <a:solidFill>
                  <a:schemeClr val="tx1">
                    <a:tint val="75000"/>
                  </a:schemeClr>
                </a:solidFill>
              </a:defRPr>
            </a:lvl4pPr>
            <a:lvl5pPr marL="8777271" indent="0">
              <a:buNone/>
              <a:defRPr sz="6600">
                <a:solidFill>
                  <a:schemeClr val="tx1">
                    <a:tint val="75000"/>
                  </a:schemeClr>
                </a:solidFill>
              </a:defRPr>
            </a:lvl5pPr>
            <a:lvl6pPr marL="10971590" indent="0">
              <a:buNone/>
              <a:defRPr sz="6600">
                <a:solidFill>
                  <a:schemeClr val="tx1">
                    <a:tint val="75000"/>
                  </a:schemeClr>
                </a:solidFill>
              </a:defRPr>
            </a:lvl6pPr>
            <a:lvl7pPr marL="13165905" indent="0">
              <a:buNone/>
              <a:defRPr sz="6600">
                <a:solidFill>
                  <a:schemeClr val="tx1">
                    <a:tint val="75000"/>
                  </a:schemeClr>
                </a:solidFill>
              </a:defRPr>
            </a:lvl7pPr>
            <a:lvl8pPr marL="15360224" indent="0">
              <a:buNone/>
              <a:defRPr sz="6600">
                <a:solidFill>
                  <a:schemeClr val="tx1">
                    <a:tint val="75000"/>
                  </a:schemeClr>
                </a:solidFill>
              </a:defRPr>
            </a:lvl8pPr>
            <a:lvl9pPr marL="17554543"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206D6-1EB9-4931-A051-DB2037A23FE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2206D6-1EB9-4931-A051-DB2037A23FEB}" type="slidenum">
              <a:rPr lang="en-US" smtClean="0"/>
              <a:t>‹#›</a:t>
            </a:fld>
            <a:endParaRPr lang="en-US" dirty="0"/>
          </a:p>
        </p:txBody>
      </p:sp>
      <p:sp>
        <p:nvSpPr>
          <p:cNvPr id="9" name="Content Placeholder 8"/>
          <p:cNvSpPr>
            <a:spLocks noGrp="1"/>
          </p:cNvSpPr>
          <p:nvPr>
            <p:ph sz="quarter" idx="13"/>
          </p:nvPr>
        </p:nvSpPr>
        <p:spPr>
          <a:xfrm>
            <a:off x="3247945" y="12860124"/>
            <a:ext cx="18346521" cy="165469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22296730" y="12860124"/>
            <a:ext cx="18346521" cy="165469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247949" y="12854951"/>
            <a:ext cx="18346521" cy="3070857"/>
          </a:xfrm>
        </p:spPr>
        <p:txBody>
          <a:bodyPr anchor="ctr"/>
          <a:lstStyle>
            <a:lvl1pPr marL="0" indent="0" algn="ctr">
              <a:buNone/>
              <a:defRPr sz="11500" b="0">
                <a:solidFill>
                  <a:schemeClr val="tx2"/>
                </a:solidFill>
                <a:latin typeface="+mj-lt"/>
              </a:defRPr>
            </a:lvl1pPr>
            <a:lvl2pPr marL="2194319" indent="0">
              <a:buNone/>
              <a:defRPr sz="9700" b="1"/>
            </a:lvl2pPr>
            <a:lvl3pPr marL="4388633" indent="0">
              <a:buNone/>
              <a:defRPr sz="8800" b="1"/>
            </a:lvl3pPr>
            <a:lvl4pPr marL="6582952" indent="0">
              <a:buNone/>
              <a:defRPr sz="7500" b="1"/>
            </a:lvl4pPr>
            <a:lvl5pPr marL="8777271" indent="0">
              <a:buNone/>
              <a:defRPr sz="7500" b="1"/>
            </a:lvl5pPr>
            <a:lvl6pPr marL="10971590" indent="0">
              <a:buNone/>
              <a:defRPr sz="7500" b="1"/>
            </a:lvl6pPr>
            <a:lvl7pPr marL="13165905" indent="0">
              <a:buNone/>
              <a:defRPr sz="7500" b="1"/>
            </a:lvl7pPr>
            <a:lvl8pPr marL="15360224" indent="0">
              <a:buNone/>
              <a:defRPr sz="7500" b="1"/>
            </a:lvl8pPr>
            <a:lvl9pPr marL="17554543" indent="0">
              <a:buNone/>
              <a:defRPr sz="7500" b="1"/>
            </a:lvl9pPr>
          </a:lstStyle>
          <a:p>
            <a:pPr lvl="0"/>
            <a:r>
              <a:rPr lang="en-US" smtClean="0"/>
              <a:t>Click to edit Master text styles</a:t>
            </a:r>
          </a:p>
        </p:txBody>
      </p:sp>
      <p:sp>
        <p:nvSpPr>
          <p:cNvPr id="4" name="Content Placeholder 3"/>
          <p:cNvSpPr>
            <a:spLocks noGrp="1"/>
          </p:cNvSpPr>
          <p:nvPr>
            <p:ph sz="half" idx="2"/>
          </p:nvPr>
        </p:nvSpPr>
        <p:spPr>
          <a:xfrm>
            <a:off x="3251206" y="16459213"/>
            <a:ext cx="18336263" cy="12946384"/>
          </a:xfrm>
        </p:spPr>
        <p:txBody>
          <a:bodyPr/>
          <a:lstStyle>
            <a:lvl1pPr>
              <a:defRPr sz="9700"/>
            </a:lvl1pPr>
            <a:lvl2pPr>
              <a:defRPr sz="8800"/>
            </a:lvl2pPr>
            <a:lvl3pPr>
              <a:defRPr sz="7500"/>
            </a:lvl3pPr>
            <a:lvl4pPr>
              <a:defRPr sz="6600"/>
            </a:lvl4pPr>
            <a:lvl5pPr>
              <a:defRPr sz="66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311361" y="12854946"/>
            <a:ext cx="18346521" cy="3070857"/>
          </a:xfrm>
        </p:spPr>
        <p:txBody>
          <a:bodyPr anchor="ctr"/>
          <a:lstStyle>
            <a:lvl1pPr marL="0" indent="0" algn="ctr">
              <a:buNone/>
              <a:defRPr sz="11500" b="0" i="0">
                <a:solidFill>
                  <a:schemeClr val="tx2"/>
                </a:solidFill>
                <a:latin typeface="+mj-lt"/>
              </a:defRPr>
            </a:lvl1pPr>
            <a:lvl2pPr marL="2194319" indent="0">
              <a:buNone/>
              <a:defRPr sz="9700" b="1"/>
            </a:lvl2pPr>
            <a:lvl3pPr marL="4388633" indent="0">
              <a:buNone/>
              <a:defRPr sz="8800" b="1"/>
            </a:lvl3pPr>
            <a:lvl4pPr marL="6582952" indent="0">
              <a:buNone/>
              <a:defRPr sz="7500" b="1"/>
            </a:lvl4pPr>
            <a:lvl5pPr marL="8777271" indent="0">
              <a:buNone/>
              <a:defRPr sz="7500" b="1"/>
            </a:lvl5pPr>
            <a:lvl6pPr marL="10971590" indent="0">
              <a:buNone/>
              <a:defRPr sz="7500" b="1"/>
            </a:lvl6pPr>
            <a:lvl7pPr marL="13165905" indent="0">
              <a:buNone/>
              <a:defRPr sz="7500" b="1"/>
            </a:lvl7pPr>
            <a:lvl8pPr marL="15360224" indent="0">
              <a:buNone/>
              <a:defRPr sz="7500" b="1"/>
            </a:lvl8pPr>
            <a:lvl9pPr marL="17554543" indent="0">
              <a:buNone/>
              <a:defRPr sz="7500" b="1"/>
            </a:lvl9pPr>
          </a:lstStyle>
          <a:p>
            <a:pPr lvl="0"/>
            <a:r>
              <a:rPr lang="en-US" smtClean="0"/>
              <a:t>Click to edit Master text styles</a:t>
            </a:r>
          </a:p>
        </p:txBody>
      </p:sp>
      <p:sp>
        <p:nvSpPr>
          <p:cNvPr id="6" name="Content Placeholder 5"/>
          <p:cNvSpPr>
            <a:spLocks noGrp="1"/>
          </p:cNvSpPr>
          <p:nvPr>
            <p:ph sz="quarter" idx="4"/>
          </p:nvPr>
        </p:nvSpPr>
        <p:spPr>
          <a:xfrm>
            <a:off x="22296119" y="16459213"/>
            <a:ext cx="18346521" cy="12946384"/>
          </a:xfrm>
        </p:spPr>
        <p:txBody>
          <a:bodyPr/>
          <a:lstStyle>
            <a:lvl1pPr>
              <a:defRPr sz="9700"/>
            </a:lvl1pPr>
            <a:lvl2pPr>
              <a:defRPr sz="8800"/>
            </a:lvl2pPr>
            <a:lvl3pPr>
              <a:defRPr sz="7500"/>
            </a:lvl3pPr>
            <a:lvl4pPr>
              <a:defRPr sz="6600"/>
            </a:lvl4pPr>
            <a:lvl5pPr>
              <a:defRPr sz="66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2206D6-1EB9-4931-A051-DB2037A23FE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2206D6-1EB9-4931-A051-DB2037A23FE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1097287" y="1097280"/>
            <a:ext cx="41740532" cy="6847025"/>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8863" tIns="219431" rIns="438863" bIns="219431" rtlCol="0" anchor="ctr"/>
          <a:lstStyle/>
          <a:p>
            <a:pPr algn="ctr"/>
            <a:endParaRPr lang="en-US" dirty="0"/>
          </a:p>
        </p:txBody>
      </p:sp>
      <p:grpSp>
        <p:nvGrpSpPr>
          <p:cNvPr id="6" name="Group 5"/>
          <p:cNvGrpSpPr>
            <a:grpSpLocks noChangeAspect="1"/>
          </p:cNvGrpSpPr>
          <p:nvPr/>
        </p:nvGrpSpPr>
        <p:grpSpPr bwMode="hidden">
          <a:xfrm>
            <a:off x="1015995" y="3428115"/>
            <a:ext cx="41872205" cy="638339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2206D6-1EB9-4931-A051-DB2037A23FE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1097287" y="1097280"/>
            <a:ext cx="41740532" cy="6847025"/>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8863" tIns="219431" rIns="438863" bIns="219431" rtlCol="0" anchor="ctr"/>
          <a:lstStyle/>
          <a:p>
            <a:pPr algn="ctr"/>
            <a:endParaRPr lang="en-US" dirty="0"/>
          </a:p>
        </p:txBody>
      </p:sp>
      <p:sp>
        <p:nvSpPr>
          <p:cNvPr id="5" name="Date Placeholder 4"/>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2206D6-1EB9-4931-A051-DB2037A23FEB}" type="slidenum">
              <a:rPr lang="en-US" smtClean="0"/>
              <a:t>‹#›</a:t>
            </a:fld>
            <a:endParaRPr lang="en-US" dirty="0"/>
          </a:p>
        </p:txBody>
      </p:sp>
      <p:sp>
        <p:nvSpPr>
          <p:cNvPr id="4" name="Text Placeholder 3"/>
          <p:cNvSpPr>
            <a:spLocks noGrp="1"/>
          </p:cNvSpPr>
          <p:nvPr>
            <p:ph type="body" sz="half" idx="2"/>
          </p:nvPr>
        </p:nvSpPr>
        <p:spPr>
          <a:xfrm>
            <a:off x="4389120" y="17190738"/>
            <a:ext cx="16093441" cy="9144006"/>
          </a:xfrm>
        </p:spPr>
        <p:txBody>
          <a:bodyPr anchor="t">
            <a:normAutofit/>
          </a:bodyPr>
          <a:lstStyle>
            <a:lvl1pPr marL="0" indent="0">
              <a:spcBef>
                <a:spcPts val="0"/>
              </a:spcBef>
              <a:spcAft>
                <a:spcPts val="2882"/>
              </a:spcAft>
              <a:buNone/>
              <a:defRPr sz="8800">
                <a:solidFill>
                  <a:schemeClr val="tx2"/>
                </a:solidFill>
              </a:defRPr>
            </a:lvl1pPr>
            <a:lvl2pPr marL="2194319" indent="0">
              <a:buNone/>
              <a:defRPr sz="5700"/>
            </a:lvl2pPr>
            <a:lvl3pPr marL="4388633" indent="0">
              <a:buNone/>
              <a:defRPr sz="4900"/>
            </a:lvl3pPr>
            <a:lvl4pPr marL="6582952" indent="0">
              <a:buNone/>
              <a:defRPr sz="4400"/>
            </a:lvl4pPr>
            <a:lvl5pPr marL="8777271" indent="0">
              <a:buNone/>
              <a:defRPr sz="4400"/>
            </a:lvl5pPr>
            <a:lvl6pPr marL="10971590" indent="0">
              <a:buNone/>
              <a:defRPr sz="4400"/>
            </a:lvl6pPr>
            <a:lvl7pPr marL="13165905" indent="0">
              <a:buNone/>
              <a:defRPr sz="4400"/>
            </a:lvl7pPr>
            <a:lvl8pPr marL="15360224" indent="0">
              <a:buNone/>
              <a:defRPr sz="4400"/>
            </a:lvl8pPr>
            <a:lvl9pPr marL="17554543" indent="0">
              <a:buNone/>
              <a:defRPr sz="4400"/>
            </a:lvl9pPr>
          </a:lstStyle>
          <a:p>
            <a:pPr lvl="0"/>
            <a:r>
              <a:rPr lang="en-US" smtClean="0"/>
              <a:t>Click to edit Master text styles</a:t>
            </a:r>
          </a:p>
        </p:txBody>
      </p:sp>
      <p:grpSp>
        <p:nvGrpSpPr>
          <p:cNvPr id="2" name="Group 23"/>
          <p:cNvGrpSpPr>
            <a:grpSpLocks noChangeAspect="1"/>
          </p:cNvGrpSpPr>
          <p:nvPr/>
        </p:nvGrpSpPr>
        <p:grpSpPr bwMode="hidden">
          <a:xfrm>
            <a:off x="1015995" y="3428120"/>
            <a:ext cx="41872205" cy="6391582"/>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4389120" y="10972799"/>
            <a:ext cx="16093441" cy="6013096"/>
          </a:xfrm>
        </p:spPr>
        <p:txBody>
          <a:bodyPr anchor="b">
            <a:noAutofit/>
          </a:bodyPr>
          <a:lstStyle>
            <a:lvl1pPr algn="l">
              <a:defRPr sz="154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329420" y="8778245"/>
            <a:ext cx="18739567" cy="18287998"/>
          </a:xfrm>
        </p:spPr>
        <p:txBody>
          <a:bodyPr anchor="ctr"/>
          <a:lstStyle>
            <a:lvl1pPr>
              <a:buClr>
                <a:schemeClr val="bg1"/>
              </a:buClr>
              <a:defRPr sz="10600">
                <a:solidFill>
                  <a:schemeClr val="tx2"/>
                </a:solidFill>
              </a:defRPr>
            </a:lvl1pPr>
            <a:lvl2pPr>
              <a:buClr>
                <a:schemeClr val="bg1"/>
              </a:buClr>
              <a:defRPr sz="9700">
                <a:solidFill>
                  <a:schemeClr val="tx2"/>
                </a:solidFill>
              </a:defRPr>
            </a:lvl2pPr>
            <a:lvl3pPr>
              <a:buClr>
                <a:schemeClr val="bg1"/>
              </a:buClr>
              <a:defRPr sz="8800">
                <a:solidFill>
                  <a:schemeClr val="tx2"/>
                </a:solidFill>
              </a:defRPr>
            </a:lvl3pPr>
            <a:lvl4pPr>
              <a:buClr>
                <a:schemeClr val="bg1"/>
              </a:buClr>
              <a:defRPr sz="7500">
                <a:solidFill>
                  <a:schemeClr val="tx2"/>
                </a:solidFill>
              </a:defRPr>
            </a:lvl4pPr>
            <a:lvl5pPr>
              <a:buClr>
                <a:schemeClr val="bg1"/>
              </a:buClr>
              <a:defRPr sz="7500">
                <a:solidFill>
                  <a:schemeClr val="tx2"/>
                </a:solidFill>
              </a:defRPr>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1097287" y="1097279"/>
            <a:ext cx="41740532" cy="289681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8863" tIns="219431" rIns="438863" bIns="219431" rtlCol="0" anchor="ctr"/>
          <a:lstStyle/>
          <a:p>
            <a:pPr algn="ctr"/>
            <a:endParaRPr lang="en-US" dirty="0"/>
          </a:p>
        </p:txBody>
      </p:sp>
      <p:grpSp>
        <p:nvGrpSpPr>
          <p:cNvPr id="9" name="Group 8"/>
          <p:cNvGrpSpPr>
            <a:grpSpLocks noChangeAspect="1"/>
          </p:cNvGrpSpPr>
          <p:nvPr/>
        </p:nvGrpSpPr>
        <p:grpSpPr bwMode="hidden">
          <a:xfrm>
            <a:off x="1015995" y="25699024"/>
            <a:ext cx="41872205" cy="6391582"/>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23395948" y="1625603"/>
            <a:ext cx="18300698" cy="11663682"/>
          </a:xfrm>
        </p:spPr>
        <p:txBody>
          <a:bodyPr anchor="b">
            <a:normAutofit/>
          </a:bodyPr>
          <a:lstStyle>
            <a:lvl1pPr algn="l">
              <a:defRPr sz="132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23368010" y="13370572"/>
            <a:ext cx="18328640" cy="11623042"/>
          </a:xfrm>
        </p:spPr>
        <p:txBody>
          <a:bodyPr>
            <a:normAutofit/>
          </a:bodyPr>
          <a:lstStyle>
            <a:lvl1pPr marL="0" indent="0">
              <a:buNone/>
              <a:defRPr sz="8800">
                <a:solidFill>
                  <a:srgbClr val="FFFFFF"/>
                </a:solidFill>
              </a:defRPr>
            </a:lvl1pPr>
            <a:lvl2pPr marL="2194319" indent="0">
              <a:buNone/>
              <a:defRPr sz="5700"/>
            </a:lvl2pPr>
            <a:lvl3pPr marL="4388633" indent="0">
              <a:buNone/>
              <a:defRPr sz="4900"/>
            </a:lvl3pPr>
            <a:lvl4pPr marL="6582952" indent="0">
              <a:buNone/>
              <a:defRPr sz="4400"/>
            </a:lvl4pPr>
            <a:lvl5pPr marL="8777271" indent="0">
              <a:buNone/>
              <a:defRPr sz="4400"/>
            </a:lvl5pPr>
            <a:lvl6pPr marL="10971590" indent="0">
              <a:buNone/>
              <a:defRPr sz="4400"/>
            </a:lvl6pPr>
            <a:lvl7pPr marL="13165905" indent="0">
              <a:buNone/>
              <a:defRPr sz="4400"/>
            </a:lvl7pPr>
            <a:lvl8pPr marL="15360224" indent="0">
              <a:buNone/>
              <a:defRPr sz="4400"/>
            </a:lvl8pPr>
            <a:lvl9pPr marL="17554543"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5BE3A-3D8C-4EE0-A7E9-8811046FC843}" type="datetimeFigureOut">
              <a:rPr lang="en-US" smtClean="0"/>
              <a:t>11/2/2013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2206D6-1EB9-4931-A051-DB2037A23FEB}" type="slidenum">
              <a:rPr lang="en-US" smtClean="0"/>
              <a:t>‹#›</a:t>
            </a:fld>
            <a:endParaRPr lang="en-US" dirty="0"/>
          </a:p>
        </p:txBody>
      </p:sp>
      <p:sp>
        <p:nvSpPr>
          <p:cNvPr id="3" name="Picture Placeholder 2"/>
          <p:cNvSpPr>
            <a:spLocks noGrp="1"/>
          </p:cNvSpPr>
          <p:nvPr>
            <p:ph type="pic" idx="1"/>
          </p:nvPr>
        </p:nvSpPr>
        <p:spPr>
          <a:xfrm>
            <a:off x="4023361" y="6583682"/>
            <a:ext cx="17117567" cy="14045183"/>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15400">
                <a:solidFill>
                  <a:schemeClr val="bg1"/>
                </a:solidFill>
              </a:defRPr>
            </a:lvl1pPr>
            <a:lvl2pPr marL="2194319" indent="0">
              <a:buNone/>
              <a:defRPr sz="13200"/>
            </a:lvl2pPr>
            <a:lvl3pPr marL="4388633" indent="0">
              <a:buNone/>
              <a:defRPr sz="11500"/>
            </a:lvl3pPr>
            <a:lvl4pPr marL="6582952" indent="0">
              <a:buNone/>
              <a:defRPr sz="9700"/>
            </a:lvl4pPr>
            <a:lvl5pPr marL="8777271" indent="0">
              <a:buNone/>
              <a:defRPr sz="9700"/>
            </a:lvl5pPr>
            <a:lvl6pPr marL="10971590" indent="0">
              <a:buNone/>
              <a:defRPr sz="9700"/>
            </a:lvl6pPr>
            <a:lvl7pPr marL="13165905" indent="0">
              <a:buNone/>
              <a:defRPr sz="9700"/>
            </a:lvl7pPr>
            <a:lvl8pPr marL="15360224" indent="0">
              <a:buNone/>
              <a:defRPr sz="9700"/>
            </a:lvl8pPr>
            <a:lvl9pPr marL="17554543" indent="0">
              <a:buNone/>
              <a:defRPr sz="97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097287" y="1097281"/>
            <a:ext cx="41740532" cy="11850624"/>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8863" tIns="219431" rIns="438863" bIns="219431" rtlCol="0" anchor="ctr"/>
          <a:lstStyle/>
          <a:p>
            <a:pPr algn="ctr"/>
            <a:endParaRPr lang="en-US" dirty="0"/>
          </a:p>
        </p:txBody>
      </p:sp>
      <p:grpSp>
        <p:nvGrpSpPr>
          <p:cNvPr id="8" name="Group 15"/>
          <p:cNvGrpSpPr>
            <a:grpSpLocks noChangeAspect="1"/>
          </p:cNvGrpSpPr>
          <p:nvPr/>
        </p:nvGrpSpPr>
        <p:grpSpPr bwMode="hidden">
          <a:xfrm>
            <a:off x="1015995" y="8061257"/>
            <a:ext cx="41872205" cy="638339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2194561" y="1623977"/>
            <a:ext cx="39502082" cy="6013096"/>
          </a:xfrm>
          <a:prstGeom prst="rect">
            <a:avLst/>
          </a:prstGeom>
        </p:spPr>
        <p:txBody>
          <a:bodyPr vert="horz" lIns="438863" tIns="219431" rIns="438863" bIns="219431"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24785625" y="30000801"/>
            <a:ext cx="18176113" cy="1752601"/>
          </a:xfrm>
          <a:prstGeom prst="rect">
            <a:avLst/>
          </a:prstGeom>
        </p:spPr>
        <p:txBody>
          <a:bodyPr vert="horz" lIns="438863" tIns="219431" rIns="438863" bIns="219431" rtlCol="0" anchor="ctr"/>
          <a:lstStyle>
            <a:lvl1pPr algn="r">
              <a:defRPr sz="4900">
                <a:solidFill>
                  <a:schemeClr val="tx2"/>
                </a:solidFill>
              </a:defRPr>
            </a:lvl1pPr>
          </a:lstStyle>
          <a:p>
            <a:fld id="{6C15BE3A-3D8C-4EE0-A7E9-8811046FC843}" type="datetimeFigureOut">
              <a:rPr lang="en-US" smtClean="0"/>
              <a:t>11/2/2013</a:t>
            </a:fld>
            <a:endParaRPr lang="en-US" dirty="0"/>
          </a:p>
        </p:txBody>
      </p:sp>
      <p:sp>
        <p:nvSpPr>
          <p:cNvPr id="5" name="Footer Placeholder 4"/>
          <p:cNvSpPr>
            <a:spLocks noGrp="1"/>
          </p:cNvSpPr>
          <p:nvPr>
            <p:ph type="ftr" sz="quarter" idx="3"/>
          </p:nvPr>
        </p:nvSpPr>
        <p:spPr>
          <a:xfrm>
            <a:off x="929473" y="30000801"/>
            <a:ext cx="18176117" cy="1752601"/>
          </a:xfrm>
          <a:prstGeom prst="rect">
            <a:avLst/>
          </a:prstGeom>
        </p:spPr>
        <p:txBody>
          <a:bodyPr vert="horz" lIns="438863" tIns="219431" rIns="438863" bIns="219431" rtlCol="0" anchor="ctr"/>
          <a:lstStyle>
            <a:lvl1pPr algn="l">
              <a:defRPr sz="4900">
                <a:solidFill>
                  <a:schemeClr val="tx2"/>
                </a:solidFill>
              </a:defRPr>
            </a:lvl1pPr>
          </a:lstStyle>
          <a:p>
            <a:endParaRPr lang="en-US" dirty="0"/>
          </a:p>
        </p:txBody>
      </p:sp>
      <p:sp>
        <p:nvSpPr>
          <p:cNvPr id="6" name="Slide Number Placeholder 5"/>
          <p:cNvSpPr>
            <a:spLocks noGrp="1"/>
          </p:cNvSpPr>
          <p:nvPr>
            <p:ph type="sldNum" sz="quarter" idx="4"/>
          </p:nvPr>
        </p:nvSpPr>
        <p:spPr>
          <a:xfrm>
            <a:off x="19157224" y="30000801"/>
            <a:ext cx="5576765" cy="1752601"/>
          </a:xfrm>
          <a:prstGeom prst="rect">
            <a:avLst/>
          </a:prstGeom>
        </p:spPr>
        <p:txBody>
          <a:bodyPr vert="horz" lIns="438863" tIns="219431" rIns="438863" bIns="219431" rtlCol="0" anchor="ctr"/>
          <a:lstStyle>
            <a:lvl1pPr algn="ctr">
              <a:defRPr sz="4900">
                <a:solidFill>
                  <a:schemeClr val="tx2"/>
                </a:solidFill>
              </a:defRPr>
            </a:lvl1pPr>
          </a:lstStyle>
          <a:p>
            <a:fld id="{5F2206D6-1EB9-4931-A051-DB2037A23FEB}" type="slidenum">
              <a:rPr lang="en-US" smtClean="0"/>
              <a:t>‹#›</a:t>
            </a:fld>
            <a:endParaRPr lang="en-US" dirty="0"/>
          </a:p>
        </p:txBody>
      </p:sp>
      <p:sp>
        <p:nvSpPr>
          <p:cNvPr id="3" name="Text Placeholder 2"/>
          <p:cNvSpPr>
            <a:spLocks noGrp="1"/>
          </p:cNvSpPr>
          <p:nvPr>
            <p:ph type="body" idx="1"/>
          </p:nvPr>
        </p:nvSpPr>
        <p:spPr>
          <a:xfrm>
            <a:off x="4185921" y="12842244"/>
            <a:ext cx="35560000" cy="16563339"/>
          </a:xfrm>
          <a:prstGeom prst="rect">
            <a:avLst/>
          </a:prstGeom>
        </p:spPr>
        <p:txBody>
          <a:bodyPr vert="horz" lIns="438863" tIns="219431" rIns="438863" bIns="2194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388633" rtl="0" eaLnBrk="1" latinLnBrk="0" hangingPunct="1">
        <a:spcBef>
          <a:spcPct val="0"/>
        </a:spcBef>
        <a:buNone/>
        <a:defRPr sz="212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316589" indent="-1316589" algn="l" defTabSz="4388633" rtl="0" eaLnBrk="1" latinLnBrk="0" hangingPunct="1">
        <a:spcBef>
          <a:spcPct val="20000"/>
        </a:spcBef>
        <a:buClr>
          <a:schemeClr val="accent1"/>
        </a:buClr>
        <a:buSzPct val="100000"/>
        <a:buFont typeface="Symbol" pitchFamily="18" charset="2"/>
        <a:buChar char=""/>
        <a:defRPr sz="11500" kern="1200">
          <a:solidFill>
            <a:schemeClr val="tx2"/>
          </a:solidFill>
          <a:latin typeface="+mn-lt"/>
          <a:ea typeface="+mn-ea"/>
          <a:cs typeface="+mn-cs"/>
        </a:defRPr>
      </a:lvl1pPr>
      <a:lvl2pPr marL="2765759" indent="-1316589" algn="l" defTabSz="4388633" rtl="0" eaLnBrk="1" latinLnBrk="0" hangingPunct="1">
        <a:spcBef>
          <a:spcPct val="20000"/>
        </a:spcBef>
        <a:buClr>
          <a:schemeClr val="accent1"/>
        </a:buClr>
        <a:buSzPct val="100000"/>
        <a:buFont typeface="Symbol" pitchFamily="18" charset="2"/>
        <a:buChar char=""/>
        <a:defRPr sz="10600" kern="1200">
          <a:solidFill>
            <a:schemeClr val="tx2"/>
          </a:solidFill>
          <a:latin typeface="+mn-lt"/>
          <a:ea typeface="+mn-ea"/>
          <a:cs typeface="+mn-cs"/>
        </a:defRPr>
      </a:lvl2pPr>
      <a:lvl3pPr marL="4106729" indent="-1097157" algn="l" defTabSz="4388633" rtl="0" eaLnBrk="1" latinLnBrk="0" hangingPunct="1">
        <a:spcBef>
          <a:spcPct val="20000"/>
        </a:spcBef>
        <a:buClr>
          <a:schemeClr val="accent1"/>
        </a:buClr>
        <a:buSzPct val="100000"/>
        <a:buFont typeface="Symbol" pitchFamily="18" charset="2"/>
        <a:buChar char=""/>
        <a:defRPr sz="9700" kern="1200">
          <a:solidFill>
            <a:schemeClr val="tx2"/>
          </a:solidFill>
          <a:latin typeface="+mn-lt"/>
          <a:ea typeface="+mn-ea"/>
          <a:cs typeface="+mn-cs"/>
        </a:defRPr>
      </a:lvl3pPr>
      <a:lvl4pPr marL="5485795" indent="-1097157" algn="l" defTabSz="4388633" rtl="0" eaLnBrk="1" latinLnBrk="0" hangingPunct="1">
        <a:spcBef>
          <a:spcPct val="20000"/>
        </a:spcBef>
        <a:buClr>
          <a:schemeClr val="accent1"/>
        </a:buClr>
        <a:buSzPct val="100000"/>
        <a:buFont typeface="Symbol" pitchFamily="18" charset="2"/>
        <a:buChar char=""/>
        <a:defRPr sz="8800" kern="1200">
          <a:solidFill>
            <a:schemeClr val="tx2"/>
          </a:solidFill>
          <a:latin typeface="+mn-lt"/>
          <a:ea typeface="+mn-ea"/>
          <a:cs typeface="+mn-cs"/>
        </a:defRPr>
      </a:lvl4pPr>
      <a:lvl5pPr marL="7021815" indent="-1097157" algn="l" defTabSz="4388633" rtl="0" eaLnBrk="1" latinLnBrk="0" hangingPunct="1">
        <a:spcBef>
          <a:spcPct val="20000"/>
        </a:spcBef>
        <a:buClr>
          <a:schemeClr val="accent1"/>
        </a:buClr>
        <a:buSzPct val="100000"/>
        <a:buFont typeface="Symbol" pitchFamily="18" charset="2"/>
        <a:buChar char=""/>
        <a:defRPr sz="7500" kern="1200">
          <a:solidFill>
            <a:schemeClr val="tx2"/>
          </a:solidFill>
          <a:latin typeface="+mn-lt"/>
          <a:ea typeface="+mn-ea"/>
          <a:cs typeface="+mn-cs"/>
        </a:defRPr>
      </a:lvl5pPr>
      <a:lvl6pPr marL="8557840" indent="-1097157" algn="l" defTabSz="4388633" rtl="0" eaLnBrk="1" latinLnBrk="0" hangingPunct="1">
        <a:spcBef>
          <a:spcPts val="1845"/>
        </a:spcBef>
        <a:buClr>
          <a:schemeClr val="accent1"/>
        </a:buClr>
        <a:buFont typeface="Symbol" pitchFamily="18" charset="2"/>
        <a:buChar char="*"/>
        <a:defRPr sz="6600" kern="1200">
          <a:solidFill>
            <a:schemeClr val="tx2"/>
          </a:solidFill>
          <a:latin typeface="+mn-lt"/>
          <a:ea typeface="+mn-ea"/>
          <a:cs typeface="+mn-cs"/>
        </a:defRPr>
      </a:lvl6pPr>
      <a:lvl7pPr marL="10093860" indent="-1097157" algn="l" defTabSz="4388633" rtl="0" eaLnBrk="1" latinLnBrk="0" hangingPunct="1">
        <a:spcBef>
          <a:spcPts val="1845"/>
        </a:spcBef>
        <a:buClr>
          <a:schemeClr val="accent1"/>
        </a:buClr>
        <a:buFont typeface="Symbol" pitchFamily="18" charset="2"/>
        <a:buChar char="*"/>
        <a:defRPr sz="6600" kern="1200">
          <a:solidFill>
            <a:schemeClr val="tx2"/>
          </a:solidFill>
          <a:latin typeface="+mn-lt"/>
          <a:ea typeface="+mn-ea"/>
          <a:cs typeface="+mn-cs"/>
        </a:defRPr>
      </a:lvl7pPr>
      <a:lvl8pPr marL="11629885" indent="-1097157" algn="l" defTabSz="4388633" rtl="0" eaLnBrk="1" latinLnBrk="0" hangingPunct="1">
        <a:spcBef>
          <a:spcPts val="1845"/>
        </a:spcBef>
        <a:buClr>
          <a:schemeClr val="accent1"/>
        </a:buClr>
        <a:buFont typeface="Symbol" pitchFamily="18" charset="2"/>
        <a:buChar char="*"/>
        <a:defRPr sz="6600" kern="1200">
          <a:solidFill>
            <a:schemeClr val="tx2"/>
          </a:solidFill>
          <a:latin typeface="+mn-lt"/>
          <a:ea typeface="+mn-ea"/>
          <a:cs typeface="+mn-cs"/>
        </a:defRPr>
      </a:lvl8pPr>
      <a:lvl9pPr marL="13165905" indent="-1097157" algn="l" defTabSz="4388633" rtl="0" eaLnBrk="1" latinLnBrk="0" hangingPunct="1">
        <a:spcBef>
          <a:spcPts val="1845"/>
        </a:spcBef>
        <a:buClr>
          <a:schemeClr val="accent1"/>
        </a:buClr>
        <a:buFont typeface="Symbol" pitchFamily="18" charset="2"/>
        <a:buChar char="*"/>
        <a:defRPr sz="6600" kern="1200">
          <a:solidFill>
            <a:schemeClr val="tx2"/>
          </a:solidFill>
          <a:latin typeface="+mn-lt"/>
          <a:ea typeface="+mn-ea"/>
          <a:cs typeface="+mn-cs"/>
        </a:defRPr>
      </a:lvl9pPr>
    </p:bodyStyle>
    <p:otherStyle>
      <a:defPPr>
        <a:defRPr lang="en-US"/>
      </a:defPPr>
      <a:lvl1pPr marL="0" algn="l" defTabSz="4388633" rtl="0" eaLnBrk="1" latinLnBrk="0" hangingPunct="1">
        <a:defRPr sz="8800" kern="1200">
          <a:solidFill>
            <a:schemeClr val="tx1"/>
          </a:solidFill>
          <a:latin typeface="+mn-lt"/>
          <a:ea typeface="+mn-ea"/>
          <a:cs typeface="+mn-cs"/>
        </a:defRPr>
      </a:lvl1pPr>
      <a:lvl2pPr marL="2194319" algn="l" defTabSz="4388633" rtl="0" eaLnBrk="1" latinLnBrk="0" hangingPunct="1">
        <a:defRPr sz="8800" kern="1200">
          <a:solidFill>
            <a:schemeClr val="tx1"/>
          </a:solidFill>
          <a:latin typeface="+mn-lt"/>
          <a:ea typeface="+mn-ea"/>
          <a:cs typeface="+mn-cs"/>
        </a:defRPr>
      </a:lvl2pPr>
      <a:lvl3pPr marL="4388633" algn="l" defTabSz="4388633" rtl="0" eaLnBrk="1" latinLnBrk="0" hangingPunct="1">
        <a:defRPr sz="8800" kern="1200">
          <a:solidFill>
            <a:schemeClr val="tx1"/>
          </a:solidFill>
          <a:latin typeface="+mn-lt"/>
          <a:ea typeface="+mn-ea"/>
          <a:cs typeface="+mn-cs"/>
        </a:defRPr>
      </a:lvl3pPr>
      <a:lvl4pPr marL="6582952" algn="l" defTabSz="4388633" rtl="0" eaLnBrk="1" latinLnBrk="0" hangingPunct="1">
        <a:defRPr sz="8800" kern="1200">
          <a:solidFill>
            <a:schemeClr val="tx1"/>
          </a:solidFill>
          <a:latin typeface="+mn-lt"/>
          <a:ea typeface="+mn-ea"/>
          <a:cs typeface="+mn-cs"/>
        </a:defRPr>
      </a:lvl4pPr>
      <a:lvl5pPr marL="8777271" algn="l" defTabSz="4388633" rtl="0" eaLnBrk="1" latinLnBrk="0" hangingPunct="1">
        <a:defRPr sz="8800" kern="1200">
          <a:solidFill>
            <a:schemeClr val="tx1"/>
          </a:solidFill>
          <a:latin typeface="+mn-lt"/>
          <a:ea typeface="+mn-ea"/>
          <a:cs typeface="+mn-cs"/>
        </a:defRPr>
      </a:lvl5pPr>
      <a:lvl6pPr marL="10971590" algn="l" defTabSz="4388633" rtl="0" eaLnBrk="1" latinLnBrk="0" hangingPunct="1">
        <a:defRPr sz="8800" kern="1200">
          <a:solidFill>
            <a:schemeClr val="tx1"/>
          </a:solidFill>
          <a:latin typeface="+mn-lt"/>
          <a:ea typeface="+mn-ea"/>
          <a:cs typeface="+mn-cs"/>
        </a:defRPr>
      </a:lvl6pPr>
      <a:lvl7pPr marL="13165905" algn="l" defTabSz="4388633" rtl="0" eaLnBrk="1" latinLnBrk="0" hangingPunct="1">
        <a:defRPr sz="8800" kern="1200">
          <a:solidFill>
            <a:schemeClr val="tx1"/>
          </a:solidFill>
          <a:latin typeface="+mn-lt"/>
          <a:ea typeface="+mn-ea"/>
          <a:cs typeface="+mn-cs"/>
        </a:defRPr>
      </a:lvl7pPr>
      <a:lvl8pPr marL="15360224" algn="l" defTabSz="4388633" rtl="0" eaLnBrk="1" latinLnBrk="0" hangingPunct="1">
        <a:defRPr sz="8800" kern="1200">
          <a:solidFill>
            <a:schemeClr val="tx1"/>
          </a:solidFill>
          <a:latin typeface="+mn-lt"/>
          <a:ea typeface="+mn-ea"/>
          <a:cs typeface="+mn-cs"/>
        </a:defRPr>
      </a:lvl8pPr>
      <a:lvl9pPr marL="17554543" algn="l" defTabSz="4388633"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1758" y="990600"/>
            <a:ext cx="30723842" cy="7498080"/>
          </a:xfrm>
        </p:spPr>
        <p:txBody>
          <a:bodyPr>
            <a:noAutofit/>
          </a:bodyPr>
          <a:lstStyle/>
          <a:p>
            <a:r>
              <a:rPr lang="en-US" sz="7700" u="sng" dirty="0" smtClean="0">
                <a:solidFill>
                  <a:schemeClr val="tx1"/>
                </a:solidFill>
                <a:latin typeface="Arial" pitchFamily="34" charset="0"/>
                <a:cs typeface="Arial" pitchFamily="34" charset="0"/>
              </a:rPr>
              <a:t>Developing Reading </a:t>
            </a:r>
            <a:r>
              <a:rPr lang="en-US" sz="7700" u="sng" dirty="0">
                <a:solidFill>
                  <a:schemeClr val="tx1"/>
                </a:solidFill>
                <a:latin typeface="Arial" pitchFamily="34" charset="0"/>
                <a:cs typeface="Arial" pitchFamily="34" charset="0"/>
              </a:rPr>
              <a:t>Fluency and </a:t>
            </a:r>
            <a:r>
              <a:rPr lang="en-US" sz="7700" u="sng" dirty="0">
                <a:solidFill>
                  <a:schemeClr val="tx1"/>
                </a:solidFill>
                <a:latin typeface="Arial" pitchFamily="34" charset="0"/>
                <a:cs typeface="Arial" pitchFamily="34" charset="0"/>
              </a:rPr>
              <a:t>Comprehension in </a:t>
            </a:r>
            <a:r>
              <a:rPr lang="en-US" sz="7700" u="sng" dirty="0" smtClean="0">
                <a:solidFill>
                  <a:schemeClr val="tx1"/>
                </a:solidFill>
                <a:latin typeface="Arial" pitchFamily="34" charset="0"/>
                <a:cs typeface="Arial" pitchFamily="34" charset="0"/>
              </a:rPr>
              <a:t>Dual Language Students Through </a:t>
            </a:r>
            <a:r>
              <a:rPr lang="en-US" sz="7700" u="sng" dirty="0">
                <a:solidFill>
                  <a:schemeClr val="tx1"/>
                </a:solidFill>
                <a:latin typeface="Arial" pitchFamily="34" charset="0"/>
                <a:cs typeface="Arial" pitchFamily="34" charset="0"/>
              </a:rPr>
              <a:t>Reader’s </a:t>
            </a:r>
            <a:r>
              <a:rPr lang="en-US" sz="7700" u="sng" dirty="0">
                <a:solidFill>
                  <a:schemeClr val="tx1"/>
                </a:solidFill>
                <a:latin typeface="Arial" pitchFamily="34" charset="0"/>
                <a:cs typeface="Arial" pitchFamily="34" charset="0"/>
              </a:rPr>
              <a:t>Theater &amp; </a:t>
            </a:r>
            <a:r>
              <a:rPr lang="en-US" sz="7700" u="sng" dirty="0" smtClean="0">
                <a:solidFill>
                  <a:schemeClr val="tx1"/>
                </a:solidFill>
                <a:latin typeface="Arial" pitchFamily="34" charset="0"/>
                <a:cs typeface="Arial" pitchFamily="34" charset="0"/>
              </a:rPr>
              <a:t>Special Literacy Curriculum </a:t>
            </a:r>
            <a:endParaRPr lang="en-US" sz="7700" u="sng" dirty="0">
              <a:solidFill>
                <a:schemeClr val="tx1"/>
              </a:solidFill>
              <a:latin typeface="Arial" pitchFamily="34" charset="0"/>
              <a:cs typeface="Arial" pitchFamily="34" charset="0"/>
            </a:endParaRPr>
          </a:p>
          <a:p>
            <a:r>
              <a:rPr lang="en-US" sz="7900" dirty="0">
                <a:solidFill>
                  <a:schemeClr val="tx1"/>
                </a:solidFill>
                <a:latin typeface="Arial" pitchFamily="34" charset="0"/>
                <a:cs typeface="Arial" pitchFamily="34" charset="0"/>
              </a:rPr>
              <a:t>Sarah Bollinger </a:t>
            </a:r>
          </a:p>
          <a:p>
            <a:r>
              <a:rPr lang="en-US" sz="7100" dirty="0">
                <a:solidFill>
                  <a:schemeClr val="tx1"/>
                </a:solidFill>
                <a:latin typeface="Arial" pitchFamily="34" charset="0"/>
                <a:cs typeface="Arial" pitchFamily="34" charset="0"/>
              </a:rPr>
              <a:t>   </a:t>
            </a:r>
            <a:r>
              <a:rPr lang="en-US" sz="6600" i="1" dirty="0">
                <a:solidFill>
                  <a:schemeClr val="tx1"/>
                </a:solidFill>
                <a:latin typeface="Arial" pitchFamily="34" charset="0"/>
                <a:cs typeface="Arial" pitchFamily="34" charset="0"/>
              </a:rPr>
              <a:t>School of Teaching &amp; </a:t>
            </a:r>
            <a:r>
              <a:rPr lang="en-US" sz="6600" i="1" dirty="0">
                <a:solidFill>
                  <a:schemeClr val="tx1"/>
                </a:solidFill>
                <a:latin typeface="Arial" pitchFamily="34" charset="0"/>
                <a:cs typeface="Arial" pitchFamily="34" charset="0"/>
              </a:rPr>
              <a:t>Learning</a:t>
            </a:r>
            <a:endParaRPr lang="en-US" sz="6600" i="1" dirty="0">
              <a:solidFill>
                <a:schemeClr val="tx1"/>
              </a:solidFill>
              <a:latin typeface="Arial" pitchFamily="34" charset="0"/>
              <a:cs typeface="Arial" pitchFamily="34" charset="0"/>
            </a:endParaRPr>
          </a:p>
          <a:p>
            <a:r>
              <a:rPr lang="en-US" sz="6600" i="1" dirty="0">
                <a:solidFill>
                  <a:schemeClr val="tx1"/>
                </a:solidFill>
                <a:latin typeface="Arial" pitchFamily="34" charset="0"/>
                <a:cs typeface="Arial" pitchFamily="34" charset="0"/>
              </a:rPr>
              <a:t>Illinois State University, Normal, IL </a:t>
            </a:r>
            <a:r>
              <a:rPr lang="en-US" sz="6600" i="1" dirty="0" smtClean="0">
                <a:solidFill>
                  <a:schemeClr val="tx1"/>
                </a:solidFill>
                <a:latin typeface="Arial" pitchFamily="34" charset="0"/>
                <a:cs typeface="Arial" pitchFamily="34" charset="0"/>
              </a:rPr>
              <a:t>- 2013</a:t>
            </a:r>
            <a:endParaRPr lang="en-US" sz="6600" i="1" dirty="0">
              <a:solidFill>
                <a:schemeClr val="tx1"/>
              </a:solidFill>
              <a:latin typeface="Arial" pitchFamily="34" charset="0"/>
              <a:cs typeface="Arial" pitchFamily="34" charset="0"/>
            </a:endParaRPr>
          </a:p>
        </p:txBody>
      </p:sp>
      <p:sp>
        <p:nvSpPr>
          <p:cNvPr id="4" name="TextBox 3"/>
          <p:cNvSpPr txBox="1"/>
          <p:nvPr/>
        </p:nvSpPr>
        <p:spPr>
          <a:xfrm>
            <a:off x="1737362" y="8051916"/>
            <a:ext cx="18150838" cy="26387191"/>
          </a:xfrm>
          <a:prstGeom prst="rect">
            <a:avLst/>
          </a:prstGeom>
          <a:noFill/>
        </p:spPr>
        <p:txBody>
          <a:bodyPr wrap="square" lIns="109696" tIns="54848" rIns="109696" bIns="54848" rtlCol="0">
            <a:spAutoFit/>
          </a:bodyPr>
          <a:lstStyle/>
          <a:p>
            <a:r>
              <a:rPr lang="en-US" sz="3050" u="sng" dirty="0">
                <a:latin typeface="Arial" pitchFamily="34" charset="0"/>
                <a:cs typeface="Arial" pitchFamily="34" charset="0"/>
              </a:rPr>
              <a:t>Abstract</a:t>
            </a:r>
            <a:r>
              <a:rPr lang="en-US" sz="3050" dirty="0">
                <a:latin typeface="Arial" pitchFamily="34" charset="0"/>
                <a:cs typeface="Arial" pitchFamily="34" charset="0"/>
              </a:rPr>
              <a:t>:</a:t>
            </a:r>
            <a:br>
              <a:rPr lang="en-US" sz="3050" dirty="0">
                <a:latin typeface="Arial" pitchFamily="34" charset="0"/>
                <a:cs typeface="Arial" pitchFamily="34" charset="0"/>
              </a:rPr>
            </a:br>
            <a:r>
              <a:rPr lang="en-US" sz="3050" dirty="0" smtClean="0">
                <a:latin typeface="Arial" pitchFamily="34" charset="0"/>
                <a:cs typeface="Arial" pitchFamily="34" charset="0"/>
              </a:rPr>
              <a:t>I designed the </a:t>
            </a:r>
            <a:r>
              <a:rPr lang="en-US" sz="3050" dirty="0">
                <a:latin typeface="Arial" pitchFamily="34" charset="0"/>
                <a:cs typeface="Arial" pitchFamily="34" charset="0"/>
              </a:rPr>
              <a:t>summer bilingual </a:t>
            </a:r>
            <a:r>
              <a:rPr lang="en-US" sz="3050" dirty="0">
                <a:latin typeface="Arial" pitchFamily="34" charset="0"/>
                <a:cs typeface="Arial" pitchFamily="34" charset="0"/>
              </a:rPr>
              <a:t>Reader’s </a:t>
            </a:r>
            <a:r>
              <a:rPr lang="en-US" sz="3050" dirty="0" smtClean="0">
                <a:latin typeface="Arial" pitchFamily="34" charset="0"/>
                <a:cs typeface="Arial" pitchFamily="34" charset="0"/>
              </a:rPr>
              <a:t>Theater </a:t>
            </a:r>
            <a:r>
              <a:rPr lang="en-US" sz="3050" dirty="0">
                <a:latin typeface="Arial" pitchFamily="34" charset="0"/>
                <a:cs typeface="Arial" pitchFamily="34" charset="0"/>
              </a:rPr>
              <a:t>and literacy program </a:t>
            </a:r>
            <a:r>
              <a:rPr lang="en-US" sz="3050" dirty="0" smtClean="0">
                <a:latin typeface="Arial" pitchFamily="34" charset="0"/>
                <a:cs typeface="Arial" pitchFamily="34" charset="0"/>
              </a:rPr>
              <a:t>to help bilingual students in dual language programs pre-K </a:t>
            </a:r>
            <a:r>
              <a:rPr lang="en-US" sz="3050" dirty="0">
                <a:latin typeface="Arial" pitchFamily="34" charset="0"/>
                <a:cs typeface="Arial" pitchFamily="34" charset="0"/>
              </a:rPr>
              <a:t>through 6th grade </a:t>
            </a:r>
            <a:r>
              <a:rPr lang="en-US" sz="3050" dirty="0" smtClean="0">
                <a:latin typeface="Arial" pitchFamily="34" charset="0"/>
                <a:cs typeface="Arial" pitchFamily="34" charset="0"/>
              </a:rPr>
              <a:t>learn to  read with better accuracy and fluency in Spanish to deepen comprehension. Self-expression, reading strategies, and creative writing were all incorporated into a specifically designed literacy curriculum to encourage students to read with purpose and understanding, use context clues to practice self-correction, and read at an appropriate rate with expression. </a:t>
            </a:r>
          </a:p>
          <a:p>
            <a:endParaRPr lang="en-US" sz="3050" dirty="0">
              <a:latin typeface="Arial" panose="020B0604020202020204" pitchFamily="34" charset="0"/>
              <a:cs typeface="Arial" panose="020B0604020202020204" pitchFamily="34" charset="0"/>
            </a:endParaRPr>
          </a:p>
          <a:p>
            <a:pPr algn="just"/>
            <a:r>
              <a:rPr lang="en-US" sz="3050" dirty="0" smtClean="0">
                <a:latin typeface="Arial" panose="020B0604020202020204" pitchFamily="34" charset="0"/>
                <a:cs typeface="Arial" panose="020B0604020202020204" pitchFamily="34" charset="0"/>
              </a:rPr>
              <a:t>I was particularly interested in seeing </a:t>
            </a:r>
            <a:r>
              <a:rPr lang="en-US" sz="3050" dirty="0">
                <a:latin typeface="Arial" panose="020B0604020202020204" pitchFamily="34" charset="0"/>
                <a:cs typeface="Arial" panose="020B0604020202020204" pitchFamily="34" charset="0"/>
              </a:rPr>
              <a:t>if teaching literacy through more </a:t>
            </a:r>
            <a:r>
              <a:rPr lang="en-US" sz="3050" dirty="0" smtClean="0">
                <a:latin typeface="Arial" panose="020B0604020202020204" pitchFamily="34" charset="0"/>
                <a:cs typeface="Arial" panose="020B0604020202020204" pitchFamily="34" charset="0"/>
              </a:rPr>
              <a:t>creative, authentic modalities </a:t>
            </a:r>
            <a:r>
              <a:rPr lang="en-US" sz="3050" dirty="0">
                <a:latin typeface="Arial" panose="020B0604020202020204" pitchFamily="34" charset="0"/>
                <a:cs typeface="Arial" panose="020B0604020202020204" pitchFamily="34" charset="0"/>
              </a:rPr>
              <a:t>such as writing and acting out scripts, poetry, journals, etc. </a:t>
            </a:r>
            <a:r>
              <a:rPr lang="en-US" sz="3050" dirty="0" smtClean="0">
                <a:latin typeface="Arial" panose="020B0604020202020204" pitchFamily="34" charset="0"/>
                <a:cs typeface="Arial" panose="020B0604020202020204" pitchFamily="34" charset="0"/>
              </a:rPr>
              <a:t>would expedite </a:t>
            </a:r>
            <a:r>
              <a:rPr lang="en-US" sz="3050" dirty="0">
                <a:latin typeface="Arial" panose="020B0604020202020204" pitchFamily="34" charset="0"/>
                <a:cs typeface="Arial" panose="020B0604020202020204" pitchFamily="34" charset="0"/>
              </a:rPr>
              <a:t>the learning curve for literacy development in bilingual students collaborating with one another. I was able to compare </a:t>
            </a:r>
            <a:r>
              <a:rPr lang="en-US" sz="3050" dirty="0" smtClean="0">
                <a:latin typeface="Arial" panose="020B0604020202020204" pitchFamily="34" charset="0"/>
                <a:cs typeface="Arial" panose="020B0604020202020204" pitchFamily="34" charset="0"/>
              </a:rPr>
              <a:t>my work with native </a:t>
            </a:r>
            <a:r>
              <a:rPr lang="en-US" sz="3050" dirty="0">
                <a:latin typeface="Arial" panose="020B0604020202020204" pitchFamily="34" charset="0"/>
                <a:cs typeface="Arial" panose="020B0604020202020204" pitchFamily="34" charset="0"/>
              </a:rPr>
              <a:t>Spanish-speaking bilingual students </a:t>
            </a:r>
            <a:r>
              <a:rPr lang="en-US" sz="3050" dirty="0" smtClean="0">
                <a:latin typeface="Arial" panose="020B0604020202020204" pitchFamily="34" charset="0"/>
                <a:cs typeface="Arial" panose="020B0604020202020204" pitchFamily="34" charset="0"/>
              </a:rPr>
              <a:t>in a previous literacy project with </a:t>
            </a:r>
            <a:r>
              <a:rPr lang="en-US" sz="3050" dirty="0">
                <a:latin typeface="Arial" panose="020B0604020202020204" pitchFamily="34" charset="0"/>
                <a:cs typeface="Arial" panose="020B0604020202020204" pitchFamily="34" charset="0"/>
              </a:rPr>
              <a:t>native English-speaking bilingual students this summer. Both groups of students demonstrated significant advances in  their literacy skills, particularly in reading with fluency and </a:t>
            </a:r>
            <a:r>
              <a:rPr lang="en-US" sz="3050" dirty="0" smtClean="0">
                <a:latin typeface="Arial" panose="020B0604020202020204" pitchFamily="34" charset="0"/>
                <a:cs typeface="Arial" panose="020B0604020202020204" pitchFamily="34" charset="0"/>
              </a:rPr>
              <a:t>accuracy. Formal and informal assessments were administered. </a:t>
            </a:r>
          </a:p>
          <a:p>
            <a:endParaRPr lang="es-ES" sz="3050" dirty="0">
              <a:latin typeface="Arial" pitchFamily="34" charset="0"/>
              <a:cs typeface="Arial" pitchFamily="34" charset="0"/>
            </a:endParaRPr>
          </a:p>
          <a:p>
            <a:r>
              <a:rPr lang="en-US" sz="3050" u="sng" dirty="0">
                <a:latin typeface="Arial" pitchFamily="34" charset="0"/>
                <a:cs typeface="Arial" pitchFamily="34" charset="0"/>
              </a:rPr>
              <a:t>Objective</a:t>
            </a:r>
            <a:r>
              <a:rPr lang="en-US" sz="3050" dirty="0">
                <a:latin typeface="Arial" pitchFamily="34" charset="0"/>
                <a:cs typeface="Arial" pitchFamily="34" charset="0"/>
              </a:rPr>
              <a:t>:</a:t>
            </a:r>
            <a:endParaRPr lang="es-ES" sz="3050" dirty="0">
              <a:latin typeface="Arial" pitchFamily="34" charset="0"/>
              <a:cs typeface="Arial" pitchFamily="34" charset="0"/>
            </a:endParaRPr>
          </a:p>
          <a:p>
            <a:r>
              <a:rPr lang="en-US" sz="3050" dirty="0">
                <a:latin typeface="Arial" panose="020B0604020202020204" pitchFamily="34" charset="0"/>
                <a:cs typeface="Arial" panose="020B0604020202020204" pitchFamily="34" charset="0"/>
              </a:rPr>
              <a:t>The objective </a:t>
            </a:r>
            <a:r>
              <a:rPr lang="en-US" sz="3050" dirty="0">
                <a:latin typeface="Arial" panose="020B0604020202020204" pitchFamily="34" charset="0"/>
                <a:cs typeface="Arial" panose="020B0604020202020204" pitchFamily="34" charset="0"/>
              </a:rPr>
              <a:t>for this project was to </a:t>
            </a:r>
            <a:r>
              <a:rPr lang="en-US" sz="3050" dirty="0">
                <a:latin typeface="Arial" panose="020B0604020202020204" pitchFamily="34" charset="0"/>
                <a:cs typeface="Arial" panose="020B0604020202020204" pitchFamily="34" charset="0"/>
              </a:rPr>
              <a:t>engage students from dual language programs in a fun, intellectually stimulating environment that </a:t>
            </a:r>
            <a:r>
              <a:rPr lang="en-US" sz="3050" dirty="0" smtClean="0">
                <a:latin typeface="Arial" panose="020B0604020202020204" pitchFamily="34" charset="0"/>
                <a:cs typeface="Arial" panose="020B0604020202020204" pitchFamily="34" charset="0"/>
              </a:rPr>
              <a:t>enhanced their </a:t>
            </a:r>
            <a:r>
              <a:rPr lang="en-US" sz="3050" dirty="0">
                <a:latin typeface="Arial" panose="020B0604020202020204" pitchFamily="34" charset="0"/>
                <a:cs typeface="Arial" panose="020B0604020202020204" pitchFamily="34" charset="0"/>
              </a:rPr>
              <a:t>literacy skills, reading confidence, and self-expression, giving them every advantage to perform at the same level as their </a:t>
            </a:r>
            <a:r>
              <a:rPr lang="en-US" sz="3050" dirty="0" smtClean="0">
                <a:latin typeface="Arial" panose="020B0604020202020204" pitchFamily="34" charset="0"/>
                <a:cs typeface="Arial" panose="020B0604020202020204" pitchFamily="34" charset="0"/>
              </a:rPr>
              <a:t> peers</a:t>
            </a:r>
            <a:r>
              <a:rPr lang="en-US" sz="3050" dirty="0">
                <a:latin typeface="Arial" panose="020B0604020202020204" pitchFamily="34" charset="0"/>
                <a:cs typeface="Arial" panose="020B0604020202020204" pitchFamily="34" charset="0"/>
              </a:rPr>
              <a:t>. After seeing significant progress in students’ literacy skills in the </a:t>
            </a:r>
            <a:r>
              <a:rPr lang="en-US" sz="3050" dirty="0" smtClean="0">
                <a:latin typeface="Arial" panose="020B0604020202020204" pitchFamily="34" charset="0"/>
                <a:cs typeface="Arial" panose="020B0604020202020204" pitchFamily="34" charset="0"/>
              </a:rPr>
              <a:t>after-school </a:t>
            </a:r>
            <a:r>
              <a:rPr lang="en-US" sz="3050" dirty="0">
                <a:latin typeface="Arial" panose="020B0604020202020204" pitchFamily="34" charset="0"/>
                <a:cs typeface="Arial" panose="020B0604020202020204" pitchFamily="34" charset="0"/>
              </a:rPr>
              <a:t>Reader's Theater program I helped develop last year, I was inspired to work with a different group of students (native English-speaking students learning Spanish as a second language) and incorporate similar strategies and techniques to help them improve their literacy skills. </a:t>
            </a:r>
            <a:endParaRPr lang="en-US" sz="3050" dirty="0">
              <a:latin typeface="Arial" pitchFamily="34" charset="0"/>
              <a:cs typeface="Arial" pitchFamily="34" charset="0"/>
            </a:endParaRPr>
          </a:p>
          <a:p>
            <a:endParaRPr lang="es-ES" sz="3050" dirty="0">
              <a:latin typeface="Arial" pitchFamily="34" charset="0"/>
              <a:cs typeface="Arial" pitchFamily="34" charset="0"/>
            </a:endParaRPr>
          </a:p>
          <a:p>
            <a:r>
              <a:rPr lang="en-US" sz="3050" u="sng" dirty="0" smtClean="0">
                <a:latin typeface="Arial" panose="020B0604020202020204" pitchFamily="34" charset="0"/>
                <a:cs typeface="Arial" panose="020B0604020202020204" pitchFamily="34" charset="0"/>
              </a:rPr>
              <a:t>Introduction:</a:t>
            </a:r>
            <a:endParaRPr lang="en-US" sz="3050" u="sng" dirty="0">
              <a:latin typeface="Arial" panose="020B0604020202020204" pitchFamily="34" charset="0"/>
              <a:cs typeface="Arial" panose="020B0604020202020204" pitchFamily="34" charset="0"/>
            </a:endParaRPr>
          </a:p>
          <a:p>
            <a:r>
              <a:rPr lang="en-US" sz="3050" dirty="0" smtClean="0">
                <a:latin typeface="Arial" panose="020B0604020202020204" pitchFamily="34" charset="0"/>
                <a:cs typeface="Arial" panose="020B0604020202020204" pitchFamily="34" charset="0"/>
              </a:rPr>
              <a:t>After </a:t>
            </a:r>
            <a:r>
              <a:rPr lang="en-US" sz="3050" dirty="0">
                <a:latin typeface="Arial" panose="020B0604020202020204" pitchFamily="34" charset="0"/>
                <a:cs typeface="Arial" panose="020B0604020202020204" pitchFamily="34" charset="0"/>
              </a:rPr>
              <a:t>researching and speaking with many bilingual teachers, professors, and principals, I have found that literacy is one of the </a:t>
            </a:r>
            <a:r>
              <a:rPr lang="en-US" sz="3050" dirty="0" smtClean="0">
                <a:latin typeface="Arial" panose="020B0604020202020204" pitchFamily="34" charset="0"/>
                <a:cs typeface="Arial" panose="020B0604020202020204" pitchFamily="34" charset="0"/>
              </a:rPr>
              <a:t>most critical areas in the field of bilingual education. </a:t>
            </a:r>
            <a:r>
              <a:rPr lang="en-US" sz="3050" dirty="0">
                <a:latin typeface="Arial" panose="020B0604020202020204" pitchFamily="34" charset="0"/>
                <a:cs typeface="Arial" panose="020B0604020202020204" pitchFamily="34" charset="0"/>
              </a:rPr>
              <a:t>As a future bilingual educator, I am very interested in the strategies I can implement in my classroom to most effectively teach literacy skills to my </a:t>
            </a:r>
            <a:r>
              <a:rPr lang="en-US" sz="3050" dirty="0" smtClean="0">
                <a:latin typeface="Arial" panose="020B0604020202020204" pitchFamily="34" charset="0"/>
                <a:cs typeface="Arial" panose="020B0604020202020204" pitchFamily="34" charset="0"/>
              </a:rPr>
              <a:t>bilingual students and teach them how to expound on these skills. </a:t>
            </a:r>
            <a:r>
              <a:rPr lang="en-US" sz="3050" dirty="0">
                <a:latin typeface="Arial" panose="020B0604020202020204" pitchFamily="34" charset="0"/>
                <a:cs typeface="Arial" panose="020B0604020202020204" pitchFamily="34" charset="0"/>
              </a:rPr>
              <a:t>Research shows that literacy skills transfer between languages, </a:t>
            </a:r>
            <a:r>
              <a:rPr lang="en-US" sz="3050" dirty="0" smtClean="0">
                <a:latin typeface="Arial" panose="020B0604020202020204" pitchFamily="34" charset="0"/>
                <a:cs typeface="Arial" panose="020B0604020202020204" pitchFamily="34" charset="0"/>
              </a:rPr>
              <a:t>which is why I was particularly interested in working with a group of students</a:t>
            </a:r>
            <a:r>
              <a:rPr lang="en-US" sz="3050" dirty="0">
                <a:latin typeface="Arial" panose="020B0604020202020204" pitchFamily="34" charset="0"/>
                <a:cs typeface="Arial" panose="020B0604020202020204" pitchFamily="34" charset="0"/>
              </a:rPr>
              <a:t> </a:t>
            </a:r>
            <a:r>
              <a:rPr lang="en-US" sz="3050" dirty="0" smtClean="0">
                <a:latin typeface="Arial" panose="020B0604020202020204" pitchFamily="34" charset="0"/>
                <a:cs typeface="Arial" panose="020B0604020202020204" pitchFamily="34" charset="0"/>
              </a:rPr>
              <a:t>enrolled in the dual language program. After developing a successful bilingual Reader’s Theater program with native Spanish-speaking children learning English, I was inspired to extend this research project to work with native English-speaking children learning Spanish.  </a:t>
            </a:r>
          </a:p>
          <a:p>
            <a:endParaRPr lang="en-US" sz="3050" dirty="0">
              <a:latin typeface="Arial" panose="020B0604020202020204" pitchFamily="34" charset="0"/>
              <a:cs typeface="Arial" panose="020B0604020202020204" pitchFamily="34" charset="0"/>
            </a:endParaRPr>
          </a:p>
          <a:p>
            <a:r>
              <a:rPr lang="en-US" sz="3050" u="sng" dirty="0">
                <a:latin typeface="Arial" pitchFamily="34" charset="0"/>
                <a:cs typeface="Arial" pitchFamily="34" charset="0"/>
              </a:rPr>
              <a:t>Participants</a:t>
            </a:r>
            <a:r>
              <a:rPr lang="en-US" sz="3050" dirty="0">
                <a:latin typeface="Arial" pitchFamily="34" charset="0"/>
                <a:cs typeface="Arial" pitchFamily="34" charset="0"/>
              </a:rPr>
              <a:t>: Seven students who </a:t>
            </a:r>
            <a:r>
              <a:rPr lang="en-US" sz="3050" dirty="0" smtClean="0">
                <a:latin typeface="Arial" pitchFamily="34" charset="0"/>
                <a:cs typeface="Arial" pitchFamily="34" charset="0"/>
              </a:rPr>
              <a:t>have been enrolled </a:t>
            </a:r>
            <a:r>
              <a:rPr lang="en-US" sz="3050" dirty="0">
                <a:latin typeface="Arial" pitchFamily="34" charset="0"/>
                <a:cs typeface="Arial" pitchFamily="34" charset="0"/>
              </a:rPr>
              <a:t>in the dual language program at the same public school participated in the summer program. The students were all native English speakers learning Spanish as a second language. They ranged in age from pre-kindergarten to sixth grade. </a:t>
            </a:r>
            <a:r>
              <a:rPr lang="en-US" sz="3050" dirty="0" smtClean="0">
                <a:latin typeface="Arial" pitchFamily="34" charset="0"/>
                <a:cs typeface="Arial" pitchFamily="34" charset="0"/>
              </a:rPr>
              <a:t>Two of </a:t>
            </a:r>
            <a:r>
              <a:rPr lang="en-US" sz="3050" dirty="0">
                <a:latin typeface="Arial" pitchFamily="34" charset="0"/>
                <a:cs typeface="Arial" pitchFamily="34" charset="0"/>
              </a:rPr>
              <a:t>the students  </a:t>
            </a:r>
            <a:r>
              <a:rPr lang="en-US" sz="3050" dirty="0" smtClean="0">
                <a:latin typeface="Arial" pitchFamily="34" charset="0"/>
                <a:cs typeface="Arial" pitchFamily="34" charset="0"/>
              </a:rPr>
              <a:t>also learn Spanish </a:t>
            </a:r>
            <a:r>
              <a:rPr lang="en-US" sz="3050" dirty="0">
                <a:latin typeface="Arial" pitchFamily="34" charset="0"/>
                <a:cs typeface="Arial" pitchFamily="34" charset="0"/>
              </a:rPr>
              <a:t>with private tutors from Spanish-speaking countries. </a:t>
            </a:r>
          </a:p>
          <a:p>
            <a:endParaRPr lang="es-ES" sz="3050" dirty="0" smtClean="0">
              <a:latin typeface="Arial" panose="020B0604020202020204" pitchFamily="34" charset="0"/>
              <a:cs typeface="Arial" panose="020B0604020202020204" pitchFamily="34" charset="0"/>
            </a:endParaRPr>
          </a:p>
          <a:p>
            <a:r>
              <a:rPr lang="es-ES" sz="3050" u="sng" dirty="0" smtClean="0">
                <a:latin typeface="Arial" panose="020B0604020202020204" pitchFamily="34" charset="0"/>
                <a:cs typeface="Arial" panose="020B0604020202020204" pitchFamily="34" charset="0"/>
              </a:rPr>
              <a:t>Extension to Research</a:t>
            </a:r>
            <a:r>
              <a:rPr lang="es-ES" sz="3050" dirty="0" smtClean="0">
                <a:latin typeface="Arial" panose="020B0604020202020204" pitchFamily="34" charset="0"/>
                <a:cs typeface="Arial" panose="020B0604020202020204" pitchFamily="34" charset="0"/>
              </a:rPr>
              <a:t>: After analyzing my students’ writing in Spanish, I noticed multiple incidences of negative language transfer from English to Spanish</a:t>
            </a:r>
            <a:r>
              <a:rPr lang="en-US" sz="3050" dirty="0">
                <a:latin typeface="Arial" panose="020B0604020202020204" pitchFamily="34" charset="0"/>
                <a:cs typeface="Arial" panose="020B0604020202020204" pitchFamily="34" charset="0"/>
              </a:rPr>
              <a:t>.</a:t>
            </a:r>
            <a:r>
              <a:rPr lang="en-US" sz="3050" dirty="0" smtClean="0">
                <a:latin typeface="Arial" panose="020B0604020202020204" pitchFamily="34" charset="0"/>
                <a:cs typeface="Arial" panose="020B0604020202020204" pitchFamily="34" charset="0"/>
              </a:rPr>
              <a:t> I would like to create specific writing workshops to target these areas through authentic literature and activities. </a:t>
            </a:r>
          </a:p>
          <a:p>
            <a:endParaRPr lang="en-US" sz="3050" dirty="0">
              <a:latin typeface="Arial" panose="020B0604020202020204" pitchFamily="34" charset="0"/>
              <a:cs typeface="Arial" panose="020B0604020202020204" pitchFamily="34" charset="0"/>
            </a:endParaRPr>
          </a:p>
          <a:p>
            <a:r>
              <a:rPr lang="en-US" sz="3050" u="sng" dirty="0">
                <a:latin typeface="Arial" pitchFamily="34" charset="0"/>
                <a:cs typeface="Arial" pitchFamily="34" charset="0"/>
              </a:rPr>
              <a:t>Conclusion</a:t>
            </a:r>
            <a:r>
              <a:rPr lang="en-US" sz="3050" dirty="0">
                <a:latin typeface="Arial" pitchFamily="34" charset="0"/>
                <a:cs typeface="Arial" pitchFamily="34" charset="0"/>
              </a:rPr>
              <a:t>:</a:t>
            </a:r>
            <a:endParaRPr lang="es-ES" sz="3050" dirty="0">
              <a:latin typeface="Arial" pitchFamily="34" charset="0"/>
              <a:cs typeface="Arial" pitchFamily="34" charset="0"/>
            </a:endParaRPr>
          </a:p>
          <a:p>
            <a:r>
              <a:rPr lang="en-US" sz="3050" dirty="0">
                <a:latin typeface="Arial" panose="020B0604020202020204" pitchFamily="34" charset="0"/>
                <a:cs typeface="Arial" panose="020B0604020202020204" pitchFamily="34" charset="0"/>
              </a:rPr>
              <a:t>This summer Reader’s Theater and bilingual literacy program proved to be a tremendous success. Specifically designing a curriculum that gives students learning a second language ample opportunities to practice reading with accuracy and fluency in a wide variety of contexts and </a:t>
            </a:r>
            <a:r>
              <a:rPr lang="en-US" sz="3050" dirty="0" smtClean="0">
                <a:latin typeface="Arial" panose="020B0604020202020204" pitchFamily="34" charset="0"/>
                <a:cs typeface="Arial" panose="020B0604020202020204" pitchFamily="34" charset="0"/>
              </a:rPr>
              <a:t> through different mediums </a:t>
            </a:r>
            <a:r>
              <a:rPr lang="en-US" sz="3050" dirty="0">
                <a:latin typeface="Arial" panose="020B0604020202020204" pitchFamily="34" charset="0"/>
                <a:cs typeface="Arial" panose="020B0604020202020204" pitchFamily="34" charset="0"/>
              </a:rPr>
              <a:t>is </a:t>
            </a:r>
            <a:r>
              <a:rPr lang="en-US" sz="3050" dirty="0" smtClean="0">
                <a:latin typeface="Arial" panose="020B0604020202020204" pitchFamily="34" charset="0"/>
                <a:cs typeface="Arial" panose="020B0604020202020204" pitchFamily="34" charset="0"/>
              </a:rPr>
              <a:t>very </a:t>
            </a:r>
            <a:r>
              <a:rPr lang="en-US" sz="3050" dirty="0">
                <a:latin typeface="Arial" panose="020B0604020202020204" pitchFamily="34" charset="0"/>
                <a:cs typeface="Arial" panose="020B0604020202020204" pitchFamily="34" charset="0"/>
              </a:rPr>
              <a:t>beneficial. The results of this research project would have been more valid if I had used another rater to assess student fluency while they read. The students I worked with </a:t>
            </a:r>
            <a:r>
              <a:rPr lang="en-US" sz="3050" dirty="0" smtClean="0">
                <a:latin typeface="Arial" panose="020B0604020202020204" pitchFamily="34" charset="0"/>
                <a:cs typeface="Arial" panose="020B0604020202020204" pitchFamily="34" charset="0"/>
              </a:rPr>
              <a:t>developed  important reading </a:t>
            </a:r>
            <a:r>
              <a:rPr lang="en-US" sz="3050" dirty="0">
                <a:latin typeface="Arial" panose="020B0604020202020204" pitchFamily="34" charset="0"/>
                <a:cs typeface="Arial" panose="020B0604020202020204" pitchFamily="34" charset="0"/>
              </a:rPr>
              <a:t>strategies and improved their fluency, accuracy, and overall </a:t>
            </a:r>
            <a:r>
              <a:rPr lang="en-US" sz="3050" dirty="0" smtClean="0">
                <a:latin typeface="Arial" panose="020B0604020202020204" pitchFamily="34" charset="0"/>
                <a:cs typeface="Arial" panose="020B0604020202020204" pitchFamily="34" charset="0"/>
              </a:rPr>
              <a:t>reading confidence</a:t>
            </a:r>
            <a:r>
              <a:rPr lang="en-US" sz="3050" dirty="0">
                <a:latin typeface="Arial" panose="020B0604020202020204" pitchFamily="34" charset="0"/>
                <a:cs typeface="Arial" panose="020B0604020202020204" pitchFamily="34" charset="0"/>
              </a:rPr>
              <a:t>. </a:t>
            </a:r>
            <a:endParaRPr lang="es-ES" sz="3050" dirty="0"/>
          </a:p>
          <a:p>
            <a:endParaRPr lang="es-ES" sz="3000" dirty="0">
              <a:latin typeface="Arial" panose="020B0604020202020204" pitchFamily="34" charset="0"/>
              <a:cs typeface="Arial" panose="020B0604020202020204" pitchFamily="34" charset="0"/>
            </a:endParaRPr>
          </a:p>
          <a:p>
            <a:endParaRPr lang="es-ES" sz="3000" dirty="0"/>
          </a:p>
          <a:p>
            <a:endParaRPr lang="es-ES" sz="3100" dirty="0"/>
          </a:p>
        </p:txBody>
      </p:sp>
      <p:sp>
        <p:nvSpPr>
          <p:cNvPr id="5" name="TextBox 4"/>
          <p:cNvSpPr txBox="1"/>
          <p:nvPr/>
        </p:nvSpPr>
        <p:spPr>
          <a:xfrm>
            <a:off x="23088600" y="8062993"/>
            <a:ext cx="19217640" cy="24409727"/>
          </a:xfrm>
          <a:prstGeom prst="rect">
            <a:avLst/>
          </a:prstGeom>
          <a:noFill/>
        </p:spPr>
        <p:txBody>
          <a:bodyPr wrap="square" lIns="109696" tIns="54848" rIns="109696" bIns="54848" rtlCol="0">
            <a:spAutoFit/>
          </a:bodyPr>
          <a:lstStyle/>
          <a:p>
            <a:r>
              <a:rPr lang="en-US" sz="3100" u="sng" dirty="0" smtClean="0">
                <a:latin typeface="Arial" pitchFamily="34" charset="0"/>
                <a:cs typeface="Arial" pitchFamily="34" charset="0"/>
              </a:rPr>
              <a:t>Process</a:t>
            </a:r>
            <a:r>
              <a:rPr lang="en-US" sz="3100" u="sng" dirty="0">
                <a:latin typeface="Arial" pitchFamily="34" charset="0"/>
                <a:cs typeface="Arial" pitchFamily="34" charset="0"/>
              </a:rPr>
              <a:t>: </a:t>
            </a:r>
            <a:endParaRPr lang="es-ES" sz="3100" u="sng" dirty="0">
              <a:latin typeface="Arial" pitchFamily="34" charset="0"/>
              <a:cs typeface="Arial" pitchFamily="34" charset="0"/>
            </a:endParaRPr>
          </a:p>
          <a:p>
            <a:r>
              <a:rPr lang="en-US" sz="3100" dirty="0" smtClean="0">
                <a:latin typeface="Arial" panose="020B0604020202020204" pitchFamily="34" charset="0"/>
                <a:cs typeface="Arial" panose="020B0604020202020204" pitchFamily="34" charset="0"/>
              </a:rPr>
              <a:t>During week one, </a:t>
            </a:r>
            <a:r>
              <a:rPr lang="en-US" sz="3100" dirty="0">
                <a:latin typeface="Arial" panose="020B0604020202020204" pitchFamily="34" charset="0"/>
                <a:cs typeface="Arial" panose="020B0604020202020204" pitchFamily="34" charset="0"/>
              </a:rPr>
              <a:t>students were assessed based on how many syllables  (out of 100) and sight words  (out of 100) they could correctly identify </a:t>
            </a:r>
            <a:r>
              <a:rPr lang="en-US" sz="3100" dirty="0" smtClean="0">
                <a:latin typeface="Arial" panose="020B0604020202020204" pitchFamily="34" charset="0"/>
                <a:cs typeface="Arial" panose="020B0604020202020204" pitchFamily="34" charset="0"/>
              </a:rPr>
              <a:t>(through miscue analysis and running records). </a:t>
            </a:r>
            <a:r>
              <a:rPr lang="en-US" sz="3100" dirty="0">
                <a:latin typeface="Arial" panose="020B0604020202020204" pitchFamily="34" charset="0"/>
                <a:cs typeface="Arial" panose="020B0604020202020204" pitchFamily="34" charset="0"/>
              </a:rPr>
              <a:t>Students were also scored on a standard </a:t>
            </a:r>
            <a:r>
              <a:rPr lang="en-US" sz="3100" dirty="0" smtClean="0">
                <a:latin typeface="Arial" panose="020B0604020202020204" pitchFamily="34" charset="0"/>
                <a:cs typeface="Arial" panose="020B0604020202020204" pitchFamily="34" charset="0"/>
              </a:rPr>
              <a:t>analytic fluency </a:t>
            </a:r>
            <a:r>
              <a:rPr lang="en-US" sz="3100" dirty="0">
                <a:latin typeface="Arial" panose="020B0604020202020204" pitchFamily="34" charset="0"/>
                <a:cs typeface="Arial" panose="020B0604020202020204" pitchFamily="34" charset="0"/>
              </a:rPr>
              <a:t>rubric as they read an excerpt at their </a:t>
            </a:r>
            <a:r>
              <a:rPr lang="en-US" sz="3100" dirty="0" smtClean="0">
                <a:latin typeface="Arial" panose="020B0604020202020204" pitchFamily="34" charset="0"/>
                <a:cs typeface="Arial" panose="020B0604020202020204" pitchFamily="34" charset="0"/>
              </a:rPr>
              <a:t>“on-level” reading levels. The rubric </a:t>
            </a:r>
            <a:r>
              <a:rPr lang="en-US" sz="3100" dirty="0">
                <a:latin typeface="Arial" panose="020B0604020202020204" pitchFamily="34" charset="0"/>
                <a:cs typeface="Arial" panose="020B0604020202020204" pitchFamily="34" charset="0"/>
              </a:rPr>
              <a:t>contained </a:t>
            </a:r>
            <a:r>
              <a:rPr lang="en-US" sz="3100" dirty="0" smtClean="0">
                <a:latin typeface="Arial" panose="020B0604020202020204" pitchFamily="34" charset="0"/>
                <a:cs typeface="Arial" panose="020B0604020202020204" pitchFamily="34" charset="0"/>
              </a:rPr>
              <a:t>four categories</a:t>
            </a:r>
            <a:r>
              <a:rPr lang="en-US" sz="3100" dirty="0">
                <a:latin typeface="Arial" panose="020B0604020202020204" pitchFamily="34" charset="0"/>
                <a:cs typeface="Arial" panose="020B0604020202020204" pitchFamily="34" charset="0"/>
              </a:rPr>
              <a:t>: fluency, accuracy, expression, and </a:t>
            </a:r>
            <a:r>
              <a:rPr lang="en-US" sz="3100" dirty="0" smtClean="0">
                <a:latin typeface="Arial" panose="020B0604020202020204" pitchFamily="34" charset="0"/>
                <a:cs typeface="Arial" panose="020B0604020202020204" pitchFamily="34" charset="0"/>
              </a:rPr>
              <a:t>comprehension . </a:t>
            </a:r>
            <a:r>
              <a:rPr lang="en-US" sz="3100" dirty="0">
                <a:latin typeface="Arial" panose="020B0604020202020204" pitchFamily="34" charset="0"/>
                <a:cs typeface="Arial" panose="020B0604020202020204" pitchFamily="34" charset="0"/>
              </a:rPr>
              <a:t>S</a:t>
            </a:r>
            <a:r>
              <a:rPr lang="en-US" sz="3100" dirty="0" smtClean="0">
                <a:latin typeface="Arial" panose="020B0604020202020204" pitchFamily="34" charset="0"/>
                <a:cs typeface="Arial" panose="020B0604020202020204" pitchFamily="34" charset="0"/>
              </a:rPr>
              <a:t>cores ranged from 1-4, lowest to highest. </a:t>
            </a:r>
            <a:r>
              <a:rPr lang="en-US" sz="3100" dirty="0">
                <a:latin typeface="Arial" panose="020B0604020202020204" pitchFamily="34" charset="0"/>
                <a:cs typeface="Arial" panose="020B0604020202020204" pitchFamily="34" charset="0"/>
              </a:rPr>
              <a:t>The group of </a:t>
            </a:r>
            <a:r>
              <a:rPr lang="en-US" sz="3100" dirty="0" smtClean="0">
                <a:latin typeface="Arial" panose="020B0604020202020204" pitchFamily="34" charset="0"/>
                <a:cs typeface="Arial" panose="020B0604020202020204" pitchFamily="34" charset="0"/>
              </a:rPr>
              <a:t>seven students </a:t>
            </a:r>
            <a:r>
              <a:rPr lang="en-US" sz="3100" dirty="0">
                <a:latin typeface="Arial" panose="020B0604020202020204" pitchFamily="34" charset="0"/>
                <a:cs typeface="Arial" panose="020B0604020202020204" pitchFamily="34" charset="0"/>
              </a:rPr>
              <a:t>was then divided into two groups based on skill </a:t>
            </a:r>
            <a:r>
              <a:rPr lang="en-US" sz="3100" dirty="0" smtClean="0">
                <a:latin typeface="Arial" panose="020B0604020202020204" pitchFamily="34" charset="0"/>
                <a:cs typeface="Arial" panose="020B0604020202020204" pitchFamily="34" charset="0"/>
              </a:rPr>
              <a:t>and age level</a:t>
            </a:r>
            <a:r>
              <a:rPr lang="en-US" sz="3100" dirty="0">
                <a:latin typeface="Arial" panose="020B0604020202020204" pitchFamily="34" charset="0"/>
                <a:cs typeface="Arial" panose="020B0604020202020204" pitchFamily="34" charset="0"/>
              </a:rPr>
              <a:t>. There </a:t>
            </a:r>
            <a:r>
              <a:rPr lang="en-US" sz="3100" dirty="0" smtClean="0">
                <a:latin typeface="Arial" panose="020B0604020202020204" pitchFamily="34" charset="0"/>
                <a:cs typeface="Arial" panose="020B0604020202020204" pitchFamily="34" charset="0"/>
              </a:rPr>
              <a:t>were 4 students in the  beginners group (pre-K-3</a:t>
            </a:r>
            <a:r>
              <a:rPr lang="en-US" sz="3100" baseline="30000" dirty="0" smtClean="0">
                <a:latin typeface="Arial" panose="020B0604020202020204" pitchFamily="34" charset="0"/>
                <a:cs typeface="Arial" panose="020B0604020202020204" pitchFamily="34" charset="0"/>
              </a:rPr>
              <a:t>rd</a:t>
            </a:r>
            <a:r>
              <a:rPr lang="en-US" sz="3100" dirty="0" smtClean="0">
                <a:latin typeface="Arial" panose="020B0604020202020204" pitchFamily="34" charset="0"/>
                <a:cs typeface="Arial" panose="020B0604020202020204" pitchFamily="34" charset="0"/>
              </a:rPr>
              <a:t>) and 3 students in the advanced group (4</a:t>
            </a:r>
            <a:r>
              <a:rPr lang="en-US" sz="3100" baseline="30000" dirty="0" smtClean="0">
                <a:latin typeface="Arial" panose="020B0604020202020204" pitchFamily="34" charset="0"/>
                <a:cs typeface="Arial" panose="020B0604020202020204" pitchFamily="34" charset="0"/>
              </a:rPr>
              <a:t>th</a:t>
            </a:r>
            <a:r>
              <a:rPr lang="en-US" sz="3100" dirty="0" smtClean="0">
                <a:latin typeface="Arial" panose="020B0604020202020204" pitchFamily="34" charset="0"/>
                <a:cs typeface="Arial" panose="020B0604020202020204" pitchFamily="34" charset="0"/>
              </a:rPr>
              <a:t>-6</a:t>
            </a:r>
            <a:r>
              <a:rPr lang="en-US" sz="3100" baseline="30000" dirty="0" smtClean="0">
                <a:latin typeface="Arial" panose="020B0604020202020204" pitchFamily="34" charset="0"/>
                <a:cs typeface="Arial" panose="020B0604020202020204" pitchFamily="34" charset="0"/>
              </a:rPr>
              <a:t>th</a:t>
            </a:r>
            <a:r>
              <a:rPr lang="en-US" sz="3100" dirty="0" smtClean="0">
                <a:latin typeface="Arial" panose="020B0604020202020204" pitchFamily="34" charset="0"/>
                <a:cs typeface="Arial" panose="020B0604020202020204" pitchFamily="34" charset="0"/>
              </a:rPr>
              <a:t> grade). </a:t>
            </a:r>
            <a:r>
              <a:rPr lang="en-US" sz="3100" dirty="0">
                <a:latin typeface="Arial" panose="020B0604020202020204" pitchFamily="34" charset="0"/>
                <a:cs typeface="Arial" panose="020B0604020202020204" pitchFamily="34" charset="0"/>
              </a:rPr>
              <a:t>Each of the two groups had a wide span of language skills, so the more advanced students often acted as language teachers and support for the less advanced. </a:t>
            </a:r>
            <a:endParaRPr lang="es-ES" sz="3100" dirty="0">
              <a:latin typeface="Arial" panose="020B0604020202020204" pitchFamily="34" charset="0"/>
              <a:cs typeface="Arial" panose="020B0604020202020204" pitchFamily="34" charset="0"/>
            </a:endParaRPr>
          </a:p>
          <a:p>
            <a:r>
              <a:rPr lang="en-US" sz="3100" dirty="0">
                <a:latin typeface="Arial" panose="020B0604020202020204" pitchFamily="34" charset="0"/>
                <a:cs typeface="Arial" panose="020B0604020202020204" pitchFamily="34" charset="0"/>
              </a:rPr>
              <a:t> </a:t>
            </a:r>
            <a:endParaRPr lang="es-ES" sz="3100" dirty="0">
              <a:latin typeface="Arial" panose="020B0604020202020204" pitchFamily="34" charset="0"/>
              <a:cs typeface="Arial" panose="020B0604020202020204" pitchFamily="34" charset="0"/>
            </a:endParaRPr>
          </a:p>
          <a:p>
            <a:pPr algn="just"/>
            <a:r>
              <a:rPr lang="en-US" sz="3100" dirty="0">
                <a:latin typeface="Arial" panose="020B0604020202020204" pitchFamily="34" charset="0"/>
                <a:cs typeface="Arial" panose="020B0604020202020204" pitchFamily="34" charset="0"/>
              </a:rPr>
              <a:t>Each week, students participated in a variety of literacy activities specifically designed to improve their reading fluency and comprehension. </a:t>
            </a:r>
            <a:r>
              <a:rPr lang="en-US" sz="3100" dirty="0">
                <a:latin typeface="Arial" panose="020B0604020202020204" pitchFamily="34" charset="0"/>
                <a:cs typeface="Arial" panose="020B0604020202020204" pitchFamily="34" charset="0"/>
              </a:rPr>
              <a:t>These </a:t>
            </a:r>
            <a:r>
              <a:rPr lang="en-US" sz="3100" dirty="0" smtClean="0">
                <a:latin typeface="Arial" panose="020B0604020202020204" pitchFamily="34" charset="0"/>
                <a:cs typeface="Arial" panose="020B0604020202020204" pitchFamily="34" charset="0"/>
              </a:rPr>
              <a:t>activities were all done in Spanish and included reading and writing bilingual poems, answering prompts in weekly journals, cross words, cloze passages, word plays and scrambles, and Bingo games to reinforce sight word recognition. Students </a:t>
            </a:r>
            <a:r>
              <a:rPr lang="en-US" sz="3100" dirty="0">
                <a:latin typeface="Arial" panose="020B0604020202020204" pitchFamily="34" charset="0"/>
                <a:cs typeface="Arial" panose="020B0604020202020204" pitchFamily="34" charset="0"/>
              </a:rPr>
              <a:t>also practiced </a:t>
            </a:r>
            <a:r>
              <a:rPr lang="en-US" sz="3100" dirty="0" smtClean="0">
                <a:latin typeface="Arial" panose="020B0604020202020204" pitchFamily="34" charset="0"/>
                <a:cs typeface="Arial" panose="020B0604020202020204" pitchFamily="34" charset="0"/>
              </a:rPr>
              <a:t>reading through the </a:t>
            </a:r>
            <a:r>
              <a:rPr lang="en-US" sz="3100" dirty="0">
                <a:latin typeface="Arial" panose="020B0604020202020204" pitchFamily="34" charset="0"/>
                <a:cs typeface="Arial" panose="020B0604020202020204" pitchFamily="34" charset="0"/>
              </a:rPr>
              <a:t>syllables and sight words from the pre-assessment each week. They </a:t>
            </a:r>
            <a:r>
              <a:rPr lang="en-US" sz="3100" dirty="0" smtClean="0">
                <a:latin typeface="Arial" panose="020B0604020202020204" pitchFamily="34" charset="0"/>
                <a:cs typeface="Arial" panose="020B0604020202020204" pitchFamily="34" charset="0"/>
              </a:rPr>
              <a:t>identified these </a:t>
            </a:r>
            <a:r>
              <a:rPr lang="en-US" sz="3100" dirty="0">
                <a:latin typeface="Arial" panose="020B0604020202020204" pitchFamily="34" charset="0"/>
                <a:cs typeface="Arial" panose="020B0604020202020204" pitchFamily="34" charset="0"/>
              </a:rPr>
              <a:t>words in </a:t>
            </a:r>
            <a:r>
              <a:rPr lang="en-US" sz="3100" dirty="0" smtClean="0">
                <a:latin typeface="Arial" panose="020B0604020202020204" pitchFamily="34" charset="0"/>
                <a:cs typeface="Arial" panose="020B0604020202020204" pitchFamily="34" charset="0"/>
              </a:rPr>
              <a:t>books</a:t>
            </a:r>
            <a:r>
              <a:rPr lang="en-US" sz="3100" dirty="0">
                <a:latin typeface="Arial" panose="020B0604020202020204" pitchFamily="34" charset="0"/>
                <a:cs typeface="Arial" panose="020B0604020202020204" pitchFamily="34" charset="0"/>
              </a:rPr>
              <a:t>, scripts, and other literacy activities we did. </a:t>
            </a:r>
            <a:r>
              <a:rPr lang="en-US" sz="3100" dirty="0" smtClean="0">
                <a:latin typeface="Arial" panose="020B0604020202020204" pitchFamily="34" charset="0"/>
                <a:cs typeface="Arial" panose="020B0604020202020204" pitchFamily="34" charset="0"/>
              </a:rPr>
              <a:t>Students had debates on literature as they took on the roles of characters and justified their decisions (developing argumentative reasoning). The older group participated in more explicit grammar teaching, such as the conditional tense, soft and loud sounds, adverb construction, and  recognizing cognates. Students also identified parts of speech in stories. Students researched information on Spanish-speaking countries to present to the group,  listened to read-</a:t>
            </a:r>
            <a:r>
              <a:rPr lang="en-US" sz="3100" dirty="0" smtClean="0">
                <a:latin typeface="Arial" panose="020B0604020202020204" pitchFamily="34" charset="0"/>
                <a:cs typeface="Arial" panose="020B0604020202020204" pitchFamily="34" charset="0"/>
              </a:rPr>
              <a:t>alouds</a:t>
            </a:r>
            <a:r>
              <a:rPr lang="en-US" sz="3100" dirty="0" smtClean="0">
                <a:latin typeface="Arial" panose="020B0604020202020204" pitchFamily="34" charset="0"/>
                <a:cs typeface="Arial" panose="020B0604020202020204" pitchFamily="34" charset="0"/>
              </a:rPr>
              <a:t>, described action pictures, and acted out new scripts each week. Scripts came from authentic Hispanic literature or were adapted from popular children's books. Centers were often set up around the room so students could work on the literacy activities at their own paces and interest levels. Activities were differentiated to accommodate different levels of second language acquisition- for example, emergent writers practiced copying down new Spanish words while advanced readers identified and ordered the events of a story.</a:t>
            </a:r>
            <a:endParaRPr lang="es-ES" sz="3100" dirty="0">
              <a:latin typeface="Arial" panose="020B0604020202020204" pitchFamily="34" charset="0"/>
              <a:cs typeface="Arial" panose="020B0604020202020204" pitchFamily="34" charset="0"/>
            </a:endParaRPr>
          </a:p>
          <a:p>
            <a:r>
              <a:rPr lang="en-US" sz="3100" dirty="0">
                <a:latin typeface="Arial" panose="020B0604020202020204" pitchFamily="34" charset="0"/>
                <a:cs typeface="Arial" panose="020B0604020202020204" pitchFamily="34" charset="0"/>
              </a:rPr>
              <a:t>   </a:t>
            </a:r>
            <a:endParaRPr lang="es-ES" sz="3100" dirty="0">
              <a:latin typeface="Arial" panose="020B0604020202020204" pitchFamily="34" charset="0"/>
              <a:cs typeface="Arial" panose="020B0604020202020204" pitchFamily="34" charset="0"/>
            </a:endParaRPr>
          </a:p>
          <a:p>
            <a:r>
              <a:rPr lang="en-US" sz="3100" dirty="0">
                <a:latin typeface="Arial" panose="020B0604020202020204" pitchFamily="34" charset="0"/>
                <a:cs typeface="Arial" panose="020B0604020202020204" pitchFamily="34" charset="0"/>
              </a:rPr>
              <a:t>At the end of the </a:t>
            </a:r>
            <a:r>
              <a:rPr lang="en-US" sz="3100" dirty="0">
                <a:latin typeface="Arial" panose="020B0604020202020204" pitchFamily="34" charset="0"/>
                <a:cs typeface="Arial" panose="020B0604020202020204" pitchFamily="34" charset="0"/>
              </a:rPr>
              <a:t>summer program, </a:t>
            </a:r>
            <a:r>
              <a:rPr lang="en-US" sz="3100" dirty="0">
                <a:latin typeface="Arial" panose="020B0604020202020204" pitchFamily="34" charset="0"/>
                <a:cs typeface="Arial" panose="020B0604020202020204" pitchFamily="34" charset="0"/>
              </a:rPr>
              <a:t>students </a:t>
            </a:r>
            <a:r>
              <a:rPr lang="en-US" sz="3100" dirty="0" smtClean="0">
                <a:latin typeface="Arial" panose="020B0604020202020204" pitchFamily="34" charset="0"/>
                <a:cs typeface="Arial" panose="020B0604020202020204" pitchFamily="34" charset="0"/>
              </a:rPr>
              <a:t>completed a summative assessment. They </a:t>
            </a:r>
            <a:r>
              <a:rPr lang="en-US" sz="3100" dirty="0">
                <a:latin typeface="Arial" panose="020B0604020202020204" pitchFamily="34" charset="0"/>
                <a:cs typeface="Arial" panose="020B0604020202020204" pitchFamily="34" charset="0"/>
              </a:rPr>
              <a:t>read the same list of syllables and sight words to measure their progress. </a:t>
            </a:r>
            <a:r>
              <a:rPr lang="en-US" sz="3100" dirty="0" smtClean="0">
                <a:latin typeface="Arial" panose="020B0604020202020204" pitchFamily="34" charset="0"/>
                <a:cs typeface="Arial" panose="020B0604020202020204" pitchFamily="34" charset="0"/>
              </a:rPr>
              <a:t>They </a:t>
            </a:r>
            <a:r>
              <a:rPr lang="en-US" sz="3100" dirty="0">
                <a:latin typeface="Arial" panose="020B0604020202020204" pitchFamily="34" charset="0"/>
                <a:cs typeface="Arial" panose="020B0604020202020204" pitchFamily="34" charset="0"/>
              </a:rPr>
              <a:t>also read </a:t>
            </a:r>
            <a:r>
              <a:rPr lang="en-US" sz="3100" dirty="0" smtClean="0">
                <a:latin typeface="Arial" panose="020B0604020202020204" pitchFamily="34" charset="0"/>
                <a:cs typeface="Arial" panose="020B0604020202020204" pitchFamily="34" charset="0"/>
              </a:rPr>
              <a:t>the </a:t>
            </a:r>
            <a:r>
              <a:rPr lang="en-US" sz="3100" dirty="0">
                <a:latin typeface="Arial" panose="020B0604020202020204" pitchFamily="34" charset="0"/>
                <a:cs typeface="Arial" panose="020B0604020202020204" pitchFamily="34" charset="0"/>
              </a:rPr>
              <a:t>same reading excerpt and were assessed according </a:t>
            </a:r>
            <a:r>
              <a:rPr lang="en-US" sz="3100" dirty="0">
                <a:latin typeface="Arial" panose="020B0604020202020204" pitchFamily="34" charset="0"/>
                <a:cs typeface="Arial" panose="020B0604020202020204" pitchFamily="34" charset="0"/>
              </a:rPr>
              <a:t>to the same fluency </a:t>
            </a:r>
            <a:r>
              <a:rPr lang="en-US" sz="3100" dirty="0">
                <a:latin typeface="Arial" panose="020B0604020202020204" pitchFamily="34" charset="0"/>
                <a:cs typeface="Arial" panose="020B0604020202020204" pitchFamily="34" charset="0"/>
              </a:rPr>
              <a:t>rubric. </a:t>
            </a:r>
            <a:r>
              <a:rPr lang="en-US" sz="3100" dirty="0" smtClean="0">
                <a:latin typeface="Arial" panose="020B0604020202020204" pitchFamily="34" charset="0"/>
                <a:cs typeface="Arial" panose="020B0604020202020204" pitchFamily="34" charset="0"/>
              </a:rPr>
              <a:t>Lastly, each </a:t>
            </a:r>
            <a:r>
              <a:rPr lang="en-US" sz="3100" dirty="0">
                <a:latin typeface="Arial" panose="020B0604020202020204" pitchFamily="34" charset="0"/>
                <a:cs typeface="Arial" panose="020B0604020202020204" pitchFamily="34" charset="0"/>
              </a:rPr>
              <a:t>group of students chose their favorite script from the summer to </a:t>
            </a:r>
            <a:r>
              <a:rPr lang="en-US" sz="3100" dirty="0" smtClean="0">
                <a:latin typeface="Arial" panose="020B0604020202020204" pitchFamily="34" charset="0"/>
                <a:cs typeface="Arial" panose="020B0604020202020204" pitchFamily="34" charset="0"/>
              </a:rPr>
              <a:t>memorize and </a:t>
            </a:r>
            <a:r>
              <a:rPr lang="en-US" sz="3100" dirty="0">
                <a:latin typeface="Arial" panose="020B0604020202020204" pitchFamily="34" charset="0"/>
                <a:cs typeface="Arial" panose="020B0604020202020204" pitchFamily="34" charset="0"/>
              </a:rPr>
              <a:t>perform for their families and </a:t>
            </a:r>
            <a:r>
              <a:rPr lang="en-US" sz="3100" dirty="0" smtClean="0">
                <a:latin typeface="Arial" panose="020B0604020202020204" pitchFamily="34" charset="0"/>
                <a:cs typeface="Arial" panose="020B0604020202020204" pitchFamily="34" charset="0"/>
              </a:rPr>
              <a:t>the </a:t>
            </a:r>
            <a:r>
              <a:rPr lang="en-US" sz="3100" dirty="0">
                <a:latin typeface="Arial" panose="020B0604020202020204" pitchFamily="34" charset="0"/>
                <a:cs typeface="Arial" panose="020B0604020202020204" pitchFamily="34" charset="0"/>
              </a:rPr>
              <a:t>other group of students. </a:t>
            </a:r>
          </a:p>
          <a:p>
            <a:endParaRPr lang="en-US" sz="3100" u="sng" dirty="0">
              <a:latin typeface="Arial" pitchFamily="34" charset="0"/>
              <a:cs typeface="Arial" pitchFamily="34" charset="0"/>
            </a:endParaRPr>
          </a:p>
          <a:p>
            <a:r>
              <a:rPr lang="en-US" sz="3100" u="sng" dirty="0">
                <a:latin typeface="Arial" pitchFamily="34" charset="0"/>
                <a:cs typeface="Arial" pitchFamily="34" charset="0"/>
              </a:rPr>
              <a:t>Results</a:t>
            </a:r>
            <a:r>
              <a:rPr lang="en-US" sz="3100" u="sng" dirty="0">
                <a:latin typeface="Arial" pitchFamily="34" charset="0"/>
                <a:cs typeface="Arial" pitchFamily="34" charset="0"/>
              </a:rPr>
              <a:t>: </a:t>
            </a:r>
            <a:endParaRPr lang="es-ES" sz="3100" u="sng" dirty="0">
              <a:latin typeface="Arial" pitchFamily="34" charset="0"/>
              <a:cs typeface="Arial" pitchFamily="34" charset="0"/>
            </a:endParaRPr>
          </a:p>
          <a:p>
            <a:r>
              <a:rPr lang="en-US" sz="3100" dirty="0" smtClean="0">
                <a:latin typeface="Arial" pitchFamily="34" charset="0"/>
                <a:cs typeface="Arial" pitchFamily="34" charset="0"/>
              </a:rPr>
              <a:t>All of the students improved in the number of sight words and syllables they were able to correctly read. One student in particular was able to correctly read 78/100 sight syllables the first week. During the final assessment, she correctly read 99/100. She increased by at least half of a point in each of the four reading fluency categories (fluency, accuracy, expression, and comprehension). Her biggest improvement was reading with varied expression and better phrasing.  A second student  demonstrated significant improvement in reading fluency because he learned the reading strategy of self-correction, thus improving his accuracy as well. Between three students alone in the beginners group,  each averaged over 16 syllables learned. Another student could correctly identify 22 new sight  words by the end of the program. All students showed similarly significant results and improvement.</a:t>
            </a:r>
          </a:p>
          <a:p>
            <a:endParaRPr lang="en-US" sz="3100" dirty="0">
              <a:latin typeface="Arial" pitchFamily="34" charset="0"/>
              <a:cs typeface="Arial" pitchFamily="34" charset="0"/>
            </a:endParaRPr>
          </a:p>
          <a:p>
            <a:r>
              <a:rPr lang="en-US" sz="3100" dirty="0" smtClean="0">
                <a:latin typeface="Arial" pitchFamily="34" charset="0"/>
                <a:cs typeface="Arial" pitchFamily="34" charset="0"/>
              </a:rPr>
              <a:t>Students also filled out a reflection survey at the end. The survey asked them what they learned from the summer program, what they would change for next time, and also how they would rate their reading skills in Spanish from 1-10 (fluency, voice, confidence, accuracy) as well as writing skills in Spanish (grammar, organizing ideas, flow, and having fun).” Each student rated him or herself higher in these categories during the final assessment than they had in the initial assessment. One student  went from a  7 in reading with fluency to a 10. A second student </a:t>
            </a:r>
            <a:r>
              <a:rPr lang="en-US" sz="3100" dirty="0">
                <a:latin typeface="Arial" pitchFamily="34" charset="0"/>
                <a:cs typeface="Arial" pitchFamily="34" charset="0"/>
              </a:rPr>
              <a:t>‘s self-rating of Spanish reading skills more than doubled in each of the four categories. </a:t>
            </a:r>
            <a:r>
              <a:rPr lang="en-US" sz="3100" dirty="0" smtClean="0">
                <a:latin typeface="Arial" pitchFamily="34" charset="0"/>
                <a:cs typeface="Arial" pitchFamily="34" charset="0"/>
              </a:rPr>
              <a:t>Another student </a:t>
            </a:r>
            <a:r>
              <a:rPr lang="en-US" sz="3100" dirty="0">
                <a:latin typeface="Arial" pitchFamily="34" charset="0"/>
                <a:cs typeface="Arial" pitchFamily="34" charset="0"/>
              </a:rPr>
              <a:t>stated, “I learned I can do anything I believe I can do</a:t>
            </a:r>
            <a:r>
              <a:rPr lang="en-US" sz="3100" dirty="0" smtClean="0">
                <a:latin typeface="Arial" pitchFamily="34" charset="0"/>
                <a:cs typeface="Arial" pitchFamily="34" charset="0"/>
              </a:rPr>
              <a:t>.” Students expressed an interest in wanting to learn more vocabulary and read more independently. </a:t>
            </a:r>
          </a:p>
          <a:p>
            <a:r>
              <a:rPr lang="en-US" sz="2900" dirty="0">
                <a:latin typeface="Arial" pitchFamily="34" charset="0"/>
                <a:cs typeface="Arial" pitchFamily="34" charset="0"/>
              </a:rPr>
              <a:t> </a:t>
            </a:r>
            <a:endParaRPr lang="es-ES" sz="2900" dirty="0">
              <a:latin typeface="Arial" pitchFamily="34" charset="0"/>
              <a:cs typeface="Arial" pitchFamily="34" charset="0"/>
            </a:endParaRPr>
          </a:p>
        </p:txBody>
      </p:sp>
      <p:pic>
        <p:nvPicPr>
          <p:cNvPr id="1026" name="Picture 2" descr="http://icsps.illinoisstate.edu/careeropp/images/ISU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3500" y="3733800"/>
            <a:ext cx="5255363" cy="42184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eachereducation.illinoisstate.edu/images/councilforteachered/realizingdemocraticide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14200" y="2869732"/>
            <a:ext cx="5120640" cy="5120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137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3681</TotalTime>
  <Words>191</Words>
  <Application>Microsoft Office PowerPoint</Application>
  <PresentationFormat>Custom</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Waveform</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C Bollinger</dc:creator>
  <cp:lastModifiedBy>Sarah C Bollinger</cp:lastModifiedBy>
  <cp:revision>54</cp:revision>
  <dcterms:created xsi:type="dcterms:W3CDTF">2013-10-07T15:31:51Z</dcterms:created>
  <dcterms:modified xsi:type="dcterms:W3CDTF">2013-11-05T06:15:07Z</dcterms:modified>
</cp:coreProperties>
</file>