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sldIdLst>
    <p:sldId id="256" r:id="rId2"/>
    <p:sldId id="323" r:id="rId3"/>
    <p:sldId id="257" r:id="rId4"/>
    <p:sldId id="259" r:id="rId5"/>
    <p:sldId id="332" r:id="rId6"/>
    <p:sldId id="333" r:id="rId7"/>
    <p:sldId id="334" r:id="rId8"/>
    <p:sldId id="335" r:id="rId9"/>
    <p:sldId id="336" r:id="rId10"/>
    <p:sldId id="337" r:id="rId11"/>
    <p:sldId id="338" r:id="rId12"/>
    <p:sldId id="339"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24" r:id="rId44"/>
    <p:sldId id="325" r:id="rId45"/>
    <p:sldId id="326" r:id="rId46"/>
    <p:sldId id="327" r:id="rId47"/>
    <p:sldId id="328" r:id="rId48"/>
    <p:sldId id="329" r:id="rId49"/>
    <p:sldId id="330" r:id="rId50"/>
    <p:sldId id="331" r:id="rId51"/>
    <p:sldId id="340" r:id="rId52"/>
    <p:sldId id="314" r:id="rId53"/>
    <p:sldId id="315" r:id="rId54"/>
    <p:sldId id="316" r:id="rId55"/>
    <p:sldId id="317" r:id="rId56"/>
    <p:sldId id="318" r:id="rId57"/>
    <p:sldId id="319" r:id="rId58"/>
    <p:sldId id="320" r:id="rId59"/>
    <p:sldId id="321" r:id="rId60"/>
    <p:sldId id="322" r:id="rId61"/>
    <p:sldId id="264" r:id="rId62"/>
    <p:sldId id="26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 Jadalla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785" autoAdjust="0"/>
  </p:normalViewPr>
  <p:slideViewPr>
    <p:cSldViewPr snapToGrid="0" snapToObjects="1">
      <p:cViewPr>
        <p:scale>
          <a:sx n="60" d="100"/>
          <a:sy n="60" d="100"/>
        </p:scale>
        <p:origin x="-15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26T13:41:12.213" idx="1">
    <p:pos x="10" y="10"/>
    <p:text>I will focus here on the elements that we as a group will elaborate on during the presentation.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A0851-5879-3A40-B227-C554F15DA727}" type="datetimeFigureOut">
              <a:rPr lang="en-US" smtClean="0"/>
              <a:pPr/>
              <a:t>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76F1E-26AA-CF41-A5C9-9FE0F6DC8926}" type="slidenum">
              <a:rPr lang="en-US" smtClean="0"/>
              <a:pPr/>
              <a:t>‹#›</a:t>
            </a:fld>
            <a:endParaRPr lang="en-US"/>
          </a:p>
        </p:txBody>
      </p:sp>
    </p:spTree>
    <p:extLst>
      <p:ext uri="{BB962C8B-B14F-4D97-AF65-F5344CB8AC3E}">
        <p14:creationId xmlns:p14="http://schemas.microsoft.com/office/powerpoint/2010/main" xmlns="" val="3658473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Quality Matters Rubric is a set of 8 general standards and 41 specific standards used to evaluate the design of online and blended courses.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Unique to the Quality Matters Rubric is the concept of alignment. This occurs when critical course components - Learning Objectives (2), Assessment and Measurement (3), Instructional Materials  (4), Learner Interaction and Engagement (5), and Course Technology (6) - work together to ensure students achieve desired learning outcomes. </a:t>
            </a:r>
            <a:endParaRPr lang="en-US" dirty="0"/>
          </a:p>
        </p:txBody>
      </p:sp>
      <p:sp>
        <p:nvSpPr>
          <p:cNvPr id="4" name="Slide Number Placeholder 3"/>
          <p:cNvSpPr>
            <a:spLocks noGrp="1"/>
          </p:cNvSpPr>
          <p:nvPr>
            <p:ph type="sldNum" sz="quarter" idx="10"/>
          </p:nvPr>
        </p:nvSpPr>
        <p:spPr/>
        <p:txBody>
          <a:bodyPr/>
          <a:lstStyle/>
          <a:p>
            <a:fld id="{3D176F1E-26AA-CF41-A5C9-9FE0F6DC892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t>
            </a:r>
          </a:p>
          <a:p>
            <a:pPr>
              <a:spcBef>
                <a:spcPct val="0"/>
              </a:spcBef>
            </a:pPr>
            <a:endParaRPr lang="en-US" smtClean="0"/>
          </a:p>
          <a:p>
            <a:pPr>
              <a:spcBef>
                <a:spcPct val="0"/>
              </a:spcBef>
            </a:pPr>
            <a:r>
              <a:rPr lang="en-US" smtClean="0"/>
              <a:t>My training was at an R-1 university, I got little systematic training in terms of good teaching; lots of trial by fire.</a:t>
            </a:r>
          </a:p>
          <a:p>
            <a:pPr>
              <a:spcBef>
                <a:spcPct val="0"/>
              </a:spcBef>
            </a:pPr>
            <a:endParaRPr lang="en-US" smtClean="0"/>
          </a:p>
          <a:p>
            <a:pPr>
              <a:spcBef>
                <a:spcPct val="0"/>
              </a:spcBef>
            </a:pPr>
            <a:r>
              <a:rPr lang="en-US" smtClean="0"/>
              <a:t>The workshop this summer not only focused on effective online teaching, but gave us training on effective teaching more generally. [focus: measurable outcomes]</a:t>
            </a:r>
          </a:p>
          <a:p>
            <a:pPr>
              <a:spcBef>
                <a:spcPct val="0"/>
              </a:spcBef>
            </a:pPr>
            <a:r>
              <a:rPr lang="en-US" smtClean="0"/>
              <a:t>My epiphany this summer was to think of teaching like research. “Effective teaching methods” – [interventions / manipulations]; “measurable outcomes” [outcome variables / data]</a:t>
            </a:r>
          </a:p>
          <a:p>
            <a:pPr>
              <a:spcBef>
                <a:spcPct val="0"/>
              </a:spcBef>
            </a:pPr>
            <a:r>
              <a:rPr lang="en-US" smtClean="0"/>
              <a:t>Basic Learning theories in psych: how to affect a change in an organism’s thoughts, feelings, and behaviors. That’s what we do as teachers.</a:t>
            </a:r>
          </a:p>
          <a:p>
            <a:pPr>
              <a:spcBef>
                <a:spcPct val="0"/>
              </a:spcBef>
            </a:pPr>
            <a:endParaRPr lang="en-US" smtClean="0"/>
          </a:p>
          <a:p>
            <a:pPr>
              <a:spcBef>
                <a:spcPct val="0"/>
              </a:spcBef>
            </a:pPr>
            <a:r>
              <a:rPr lang="en-US" smtClean="0"/>
              <a:t>BASIC review of scientific method.</a:t>
            </a:r>
          </a:p>
          <a:p>
            <a:pPr>
              <a:spcBef>
                <a:spcPct val="0"/>
              </a:spcBef>
            </a:pPr>
            <a:r>
              <a:rPr lang="en-US" smtClean="0"/>
              <a:t>Focus on highlighted steps – most relevant to SoTL</a:t>
            </a:r>
          </a:p>
          <a:p>
            <a:pPr>
              <a:spcBef>
                <a:spcPct val="0"/>
              </a:spcBef>
            </a:pPr>
            <a:r>
              <a:rPr lang="en-US" smtClean="0"/>
              <a:t>Conceptual and operational definition.</a:t>
            </a:r>
          </a:p>
          <a:p>
            <a:pPr>
              <a:spcBef>
                <a:spcPct val="0"/>
              </a:spcBef>
            </a:pPr>
            <a:r>
              <a:rPr lang="en-US" smtClean="0"/>
              <a:t>Conceptual definitions describe variables in terms of theoretical concepts.</a:t>
            </a:r>
          </a:p>
          <a:p>
            <a:pPr>
              <a:spcBef>
                <a:spcPct val="0"/>
              </a:spcBef>
            </a:pPr>
            <a:r>
              <a:rPr lang="en-US" smtClean="0"/>
              <a:t>Operational definitions describe variables in terms of specific operations/procedures and measurements that result. [observable and quantitative]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0F8A30-5A89-4674-ADF5-BD3EE2C974D5}" type="slidenum">
              <a:rPr lang="en-US">
                <a:cs typeface="Arial" pitchFamily="34" charset="0"/>
              </a:rPr>
              <a:pPr fontAlgn="base">
                <a:spcBef>
                  <a:spcPct val="0"/>
                </a:spcBef>
                <a:spcAft>
                  <a:spcPct val="0"/>
                </a:spcAft>
              </a:pPr>
              <a:t>6</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EDW</a:t>
            </a:r>
          </a:p>
          <a:p>
            <a:pPr>
              <a:spcBef>
                <a:spcPct val="0"/>
              </a:spcBef>
            </a:pPr>
            <a:endParaRPr lang="en-US" sz="2000" smtClean="0"/>
          </a:p>
          <a:p>
            <a:pPr>
              <a:spcBef>
                <a:spcPct val="0"/>
              </a:spcBef>
            </a:pPr>
            <a:r>
              <a:rPr lang="en-US" sz="2000" smtClean="0"/>
              <a:t>What is ostracism? Goes by many names colloquially…</a:t>
            </a:r>
          </a:p>
          <a:p>
            <a:pPr>
              <a:spcBef>
                <a:spcPct val="0"/>
              </a:spcBef>
            </a:pPr>
            <a:endParaRPr lang="en-US" sz="2000" smtClean="0"/>
          </a:p>
          <a:p>
            <a:pPr>
              <a:spcBef>
                <a:spcPct val="0"/>
              </a:spcBef>
            </a:pPr>
            <a:r>
              <a:rPr lang="en-US" sz="2000" smtClean="0"/>
              <a:t>In our field (my lab, and others), we define it as “excluding AND ignoring”.</a:t>
            </a:r>
          </a:p>
          <a:p>
            <a:pPr>
              <a:spcBef>
                <a:spcPct val="0"/>
              </a:spcBef>
            </a:pPr>
            <a:endParaRPr lang="en-US" sz="2000" smtClean="0"/>
          </a:p>
          <a:p>
            <a:pPr>
              <a:spcBef>
                <a:spcPct val="0"/>
              </a:spcBef>
            </a:pPr>
            <a:r>
              <a:rPr lang="en-US" sz="2000" smtClean="0"/>
              <a:t>So how to we contrive a situation to manipulate this experimentally (Intervention), and measure its effects to test the effectiveness of this intervention (measurable outcomes / operational definitions)?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t>
            </a:r>
          </a:p>
          <a:p>
            <a:pPr>
              <a:spcBef>
                <a:spcPct val="0"/>
              </a:spcBef>
            </a:pPr>
            <a:endParaRPr lang="en-US" smtClean="0"/>
          </a:p>
          <a:p>
            <a:pPr>
              <a:spcBef>
                <a:spcPct val="0"/>
              </a:spcBef>
            </a:pPr>
            <a:r>
              <a:rPr lang="en-US" smtClean="0"/>
              <a:t>Explain cyberball - Click to transition to ostracism.</a:t>
            </a:r>
          </a:p>
          <a:p>
            <a:pPr>
              <a:spcBef>
                <a:spcPct val="0"/>
              </a:spcBef>
            </a:pPr>
            <a:endParaRPr lang="en-US" smtClean="0"/>
          </a:p>
          <a:p>
            <a:pPr>
              <a:spcBef>
                <a:spcPct val="0"/>
              </a:spcBef>
            </a:pPr>
            <a:r>
              <a:rPr lang="en-US" smtClean="0"/>
              <a:t>Told they are playing online with 2 other people over our network. The goal of the task is mental visualization, not ball tossing. They should simply use this as a vehicle to practice visualizing their surroundings, what the other players might be like,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t>
            </a:r>
          </a:p>
          <a:p>
            <a:pPr>
              <a:spcBef>
                <a:spcPct val="0"/>
              </a:spcBef>
            </a:pPr>
            <a:r>
              <a:rPr lang="en-US" smtClean="0"/>
              <a:t>Some examples of how this minimal interaction seems to get at real world experiences</a:t>
            </a:r>
          </a:p>
          <a:p>
            <a:pPr>
              <a:spcBef>
                <a:spcPct val="0"/>
              </a:spcBef>
            </a:pPr>
            <a:endParaRPr lang="en-US" smtClean="0"/>
          </a:p>
          <a:p>
            <a:pPr>
              <a:spcBef>
                <a:spcPct val="0"/>
              </a:spcBef>
            </a:pPr>
            <a:r>
              <a:rPr lang="en-US" smtClean="0"/>
              <a:t>1 min game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t>
            </a:r>
          </a:p>
          <a:p>
            <a:pPr>
              <a:spcBef>
                <a:spcPct val="0"/>
              </a:spcBef>
            </a:pPr>
            <a:endParaRPr lang="en-US" smtClean="0"/>
          </a:p>
          <a:p>
            <a:pPr>
              <a:spcBef>
                <a:spcPct val="0"/>
              </a:spcBef>
            </a:pPr>
            <a:r>
              <a:rPr lang="en-US" smtClean="0"/>
              <a:t>Outcome measure – did our manipulation [intervention] do what it was theoretically supposed to?</a:t>
            </a:r>
          </a:p>
          <a:p>
            <a:pPr>
              <a:spcBef>
                <a:spcPct val="0"/>
              </a:spcBef>
            </a:pPr>
            <a:r>
              <a:rPr lang="en-US" smtClean="0"/>
              <a:t> in this case, YES: example – d score of .8 is typically considered a large effect size (many effect sizes in medical research are between small and medium).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t>
            </a:r>
          </a:p>
          <a:p>
            <a:pPr>
              <a:spcBef>
                <a:spcPct val="0"/>
              </a:spcBef>
            </a:pPr>
            <a:endParaRPr lang="en-US" smtClean="0"/>
          </a:p>
          <a:p>
            <a:pPr>
              <a:lnSpc>
                <a:spcPct val="90000"/>
              </a:lnSpc>
            </a:pPr>
            <a:r>
              <a:rPr lang="en-US" sz="1600" b="1" smtClean="0"/>
              <a:t>Situational Factors</a:t>
            </a:r>
          </a:p>
          <a:p>
            <a:pPr marL="742950" lvl="1" indent="-285750">
              <a:lnSpc>
                <a:spcPct val="90000"/>
              </a:lnSpc>
            </a:pPr>
            <a:r>
              <a:rPr lang="en-US" sz="1500" smtClean="0"/>
              <a:t>Social Psychology, 200-level survey course</a:t>
            </a:r>
          </a:p>
          <a:p>
            <a:pPr marL="742950" lvl="1" indent="-285750">
              <a:lnSpc>
                <a:spcPct val="90000"/>
              </a:lnSpc>
            </a:pPr>
            <a:r>
              <a:rPr lang="en-US" sz="1500" smtClean="0"/>
              <a:t>Traditional class: </a:t>
            </a:r>
            <a:r>
              <a:rPr lang="en-US" sz="1500" i="1" smtClean="0"/>
              <a:t>N</a:t>
            </a:r>
            <a:r>
              <a:rPr lang="en-US" sz="1500" smtClean="0"/>
              <a:t> &gt; 200</a:t>
            </a:r>
          </a:p>
          <a:p>
            <a:pPr marL="742950" lvl="1" indent="-285750">
              <a:lnSpc>
                <a:spcPct val="90000"/>
              </a:lnSpc>
            </a:pPr>
            <a:r>
              <a:rPr lang="en-US" sz="1500" smtClean="0"/>
              <a:t>Major and non-majors</a:t>
            </a:r>
          </a:p>
          <a:p>
            <a:pPr marL="742950" lvl="1" indent="-285750">
              <a:lnSpc>
                <a:spcPct val="90000"/>
              </a:lnSpc>
            </a:pPr>
            <a:r>
              <a:rPr lang="en-US" sz="1500" smtClean="0"/>
              <a:t>Online class – all online (asynchronous)</a:t>
            </a:r>
          </a:p>
          <a:p>
            <a:pPr marL="742950" lvl="1" indent="-285750">
              <a:lnSpc>
                <a:spcPct val="90000"/>
              </a:lnSpc>
            </a:pPr>
            <a:r>
              <a:rPr lang="en-US" sz="1500" smtClean="0"/>
              <a:t>Projected </a:t>
            </a:r>
            <a:r>
              <a:rPr lang="en-US" sz="1500" i="1" smtClean="0"/>
              <a:t>N</a:t>
            </a:r>
            <a:r>
              <a:rPr lang="en-US" sz="1500" smtClean="0"/>
              <a:t> = 30</a:t>
            </a:r>
          </a:p>
          <a:p>
            <a:pPr marL="742950" lvl="1" indent="-285750">
              <a:lnSpc>
                <a:spcPct val="90000"/>
              </a:lnSpc>
            </a:pPr>
            <a:endParaRPr lang="en-US" smtClean="0"/>
          </a:p>
          <a:p>
            <a:pPr marL="742950" lvl="1" indent="-285750">
              <a:lnSpc>
                <a:spcPct val="90000"/>
              </a:lnSpc>
            </a:pPr>
            <a:r>
              <a:rPr lang="en-US" smtClean="0"/>
              <a:t>Putting the “scientific research approach” into practice</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9BBC62-F8FA-4F0B-962D-06F0A5868EEB}" type="slidenum">
              <a:rPr lang="en-US">
                <a:cs typeface="Arial" pitchFamily="34" charset="0"/>
              </a:rPr>
              <a:pPr fontAlgn="base">
                <a:spcBef>
                  <a:spcPct val="0"/>
                </a:spcBef>
                <a:spcAft>
                  <a:spcPct val="0"/>
                </a:spcAft>
              </a:pPr>
              <a:t>11</a:t>
            </a:fld>
            <a:endParaRPr 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u="sng" smtClean="0"/>
              <a:t>EDW</a:t>
            </a:r>
          </a:p>
          <a:p>
            <a:pPr>
              <a:spcBef>
                <a:spcPct val="0"/>
              </a:spcBef>
            </a:pPr>
            <a:endParaRPr lang="en-US" i="1" u="sng" smtClean="0"/>
          </a:p>
          <a:p>
            <a:pPr>
              <a:spcBef>
                <a:spcPct val="0"/>
              </a:spcBef>
            </a:pPr>
            <a:r>
              <a:rPr lang="en-US" i="1" u="sng" smtClean="0"/>
              <a:t>Brief Reflections on Class Activities (10 points):</a:t>
            </a:r>
            <a:endParaRPr lang="en-US" smtClean="0"/>
          </a:p>
          <a:p>
            <a:pPr>
              <a:spcBef>
                <a:spcPct val="0"/>
              </a:spcBef>
            </a:pPr>
            <a:r>
              <a:rPr lang="en-US" smtClean="0"/>
              <a:t>The goal of this reflection assignment is to have you write brief reflections on the five class activities. I will give you a reflection question for each activity and you will write a </a:t>
            </a:r>
            <a:r>
              <a:rPr lang="en-US" b="1" smtClean="0"/>
              <a:t>one-paragraph</a:t>
            </a:r>
            <a:r>
              <a:rPr lang="en-US" smtClean="0"/>
              <a:t> (approximately 5 sentences) reflection on this question. Each reflection will be worth 2 points.</a:t>
            </a:r>
            <a:r>
              <a:rPr lang="en-US" b="1" smtClean="0"/>
              <a:t> The due dates are listed toward the end of the syllabus.</a:t>
            </a:r>
            <a:endParaRPr lang="en-US" smtClean="0"/>
          </a:p>
          <a:p>
            <a:pPr>
              <a:spcBef>
                <a:spcPct val="0"/>
              </a:spcBef>
            </a:pPr>
            <a:r>
              <a:rPr lang="en-US" i="1" smtClean="0"/>
              <a:t> </a:t>
            </a:r>
            <a:endParaRPr lang="en-US" smtClean="0"/>
          </a:p>
          <a:p>
            <a:pPr>
              <a:spcBef>
                <a:spcPct val="0"/>
              </a:spcBef>
            </a:pPr>
            <a:r>
              <a:rPr lang="en-US" i="1" u="sng" smtClean="0"/>
              <a:t>Journal Entries (80 points):</a:t>
            </a:r>
            <a:endParaRPr lang="en-US" smtClean="0"/>
          </a:p>
          <a:p>
            <a:pPr>
              <a:spcBef>
                <a:spcPct val="0"/>
              </a:spcBef>
            </a:pPr>
            <a:r>
              <a:rPr lang="en-US" smtClean="0"/>
              <a:t>The goal of this assignment is to encourage you to reflect upon how different class topics influence your own lives. You will be asked to pick a concept from one of the modules in that section and answer several questions. Most entries will be about 2 double-spaced pages in length, although some may be longer as needed to adequately describe the incident and link it to course materials. There will be four journal entries in total, each worth 20 points.</a:t>
            </a:r>
          </a:p>
          <a:p>
            <a:pPr>
              <a:spcBef>
                <a:spcPct val="0"/>
              </a:spcBef>
            </a:pPr>
            <a:r>
              <a:rPr lang="en-US" smtClean="0"/>
              <a:t> </a:t>
            </a:r>
          </a:p>
          <a:p>
            <a:pPr>
              <a:spcBef>
                <a:spcPct val="0"/>
              </a:spcBef>
            </a:pPr>
            <a:r>
              <a:rPr lang="en-US" smtClean="0"/>
              <a:t>Questions to address in the entry:</a:t>
            </a:r>
          </a:p>
          <a:p>
            <a:pPr>
              <a:spcBef>
                <a:spcPct val="0"/>
              </a:spcBef>
            </a:pPr>
            <a:r>
              <a:rPr lang="en-US" smtClean="0"/>
              <a:t>Clearly define the course concept and which module it is from</a:t>
            </a:r>
          </a:p>
          <a:p>
            <a:pPr>
              <a:spcBef>
                <a:spcPct val="0"/>
              </a:spcBef>
            </a:pPr>
            <a:r>
              <a:rPr lang="en-US" smtClean="0"/>
              <a:t>Describe an event in your life that you believe is a </a:t>
            </a:r>
            <a:r>
              <a:rPr lang="en-US" b="1" smtClean="0"/>
              <a:t>strong illustration</a:t>
            </a:r>
            <a:r>
              <a:rPr lang="en-US" smtClean="0"/>
              <a:t> of the concept. Be as detailed as possible. Describe the setting, any people involved, and any other details you believe are relevant.</a:t>
            </a:r>
          </a:p>
          <a:p>
            <a:pPr>
              <a:spcBef>
                <a:spcPct val="0"/>
              </a:spcBef>
            </a:pPr>
            <a:r>
              <a:rPr lang="en-US" smtClean="0"/>
              <a:t>Clearly detail how the course concept is related to what happened in this event. </a:t>
            </a:r>
            <a:r>
              <a:rPr lang="en-US" b="1" smtClean="0"/>
              <a:t>How does viewing your life event in the context of the course topic change your perspective about it?</a:t>
            </a:r>
          </a:p>
          <a:p>
            <a:pPr>
              <a:spcBef>
                <a:spcPct val="0"/>
              </a:spcBef>
            </a:pPr>
            <a:r>
              <a:rPr lang="en-US" smtClean="0"/>
              <a:t>Describe an event in your life that </a:t>
            </a:r>
            <a:r>
              <a:rPr lang="en-US" b="1" smtClean="0"/>
              <a:t>does not</a:t>
            </a:r>
            <a:r>
              <a:rPr lang="en-US" smtClean="0"/>
              <a:t> fit the course concept. Be as detailed as possible. Describe the setting, any people involved, and any other details you believe are relevant.</a:t>
            </a:r>
          </a:p>
          <a:p>
            <a:pPr>
              <a:spcBef>
                <a:spcPct val="0"/>
              </a:spcBef>
            </a:pPr>
            <a:r>
              <a:rPr lang="en-US" smtClean="0"/>
              <a:t>Clearly detail how your life event contradicts the course concept. </a:t>
            </a:r>
            <a:r>
              <a:rPr lang="en-US" b="1" smtClean="0"/>
              <a:t>Why do you think your life event doesn’t fit what we know about this concept from scientific research? </a:t>
            </a:r>
            <a:r>
              <a:rPr lang="en-US" smtClean="0"/>
              <a:t>[ME: illustrate complexities of scientific research, interactions, boundary conditions]</a:t>
            </a:r>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DF57C9-A779-48E4-AB0D-5FC2C5BA094B}" type="slidenum">
              <a:rPr lang="en-US">
                <a:cs typeface="Arial" pitchFamily="34" charset="0"/>
              </a:rPr>
              <a:pPr fontAlgn="base">
                <a:spcBef>
                  <a:spcPct val="0"/>
                </a:spcBef>
                <a:spcAft>
                  <a:spcPct val="0"/>
                </a:spcAft>
              </a:pPr>
              <a:t>12</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96531-8684-4D64-9A87-1C16FE5235B0}" type="slidenum">
              <a:rPr lang="en-US" smtClean="0"/>
              <a:pPr/>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1/8/2014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1/8/2014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reggienet.illinoisstate.edu/xsl-portal/site/cfee0a58-84b9-4cd0-bd13-621a4eef9da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ayjadallah.weebly.com/uploads/5/9/7/3/5973537/qm_standards_2011-2013.pdf" TargetMode="External"/><Relationship Id="rId2" Type="http://schemas.openxmlformats.org/officeDocument/2006/relationships/hyperlink" Target="https://www.qualitymatters.org/rubric"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mayjadallah.weebly.com/uploads/5/9/7/3/5973537/4_course_design_iii_mj_student.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lilt.ilstu.edu/wmcbrid/eng124/eng107.htm" TargetMode="External"/><Relationship Id="rId2" Type="http://schemas.openxmlformats.org/officeDocument/2006/relationships/hyperlink" Target="https://reggienet.illinoisstate.edu/xsl-portal/site/1f1c8b5e-aeaa-4427-b241-5bce7e1c2434"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dwtr67e3ikfml.cloudfront.net/bookCovers/8b8f2df52a60e763f147dc96248ecc162eda9473"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576" y="1387737"/>
            <a:ext cx="7196454" cy="1731982"/>
          </a:xfrm>
        </p:spPr>
        <p:txBody>
          <a:bodyPr/>
          <a:lstStyle/>
          <a:p>
            <a:r>
              <a:rPr lang="en-US" sz="3600" dirty="0"/>
              <a:t>Online Course Showcase: Faculty Accomplishments from Design a Quality Online Course 2013</a:t>
            </a:r>
          </a:p>
        </p:txBody>
      </p:sp>
      <p:sp>
        <p:nvSpPr>
          <p:cNvPr id="3" name="Subtitle 2"/>
          <p:cNvSpPr>
            <a:spLocks noGrp="1"/>
          </p:cNvSpPr>
          <p:nvPr>
            <p:ph type="subTitle" idx="1"/>
          </p:nvPr>
        </p:nvSpPr>
        <p:spPr>
          <a:xfrm>
            <a:off x="1371600" y="3767861"/>
            <a:ext cx="6400800" cy="2380691"/>
          </a:xfrm>
        </p:spPr>
        <p:txBody>
          <a:bodyPr>
            <a:normAutofit/>
          </a:bodyPr>
          <a:lstStyle/>
          <a:p>
            <a:r>
              <a:rPr lang="en-US" dirty="0" err="1" smtClean="0"/>
              <a:t>Marcena</a:t>
            </a:r>
            <a:r>
              <a:rPr lang="en-US" dirty="0" smtClean="0"/>
              <a:t> </a:t>
            </a:r>
            <a:r>
              <a:rPr lang="en-US" dirty="0" err="1" smtClean="0"/>
              <a:t>Gabrielson</a:t>
            </a:r>
            <a:r>
              <a:rPr lang="en-US" dirty="0" smtClean="0"/>
              <a:t>, May Jadallah, William McBride, Rick </a:t>
            </a:r>
            <a:r>
              <a:rPr lang="en-US" dirty="0" err="1" smtClean="0"/>
              <a:t>Valentin</a:t>
            </a:r>
            <a:r>
              <a:rPr lang="en-US" dirty="0" smtClean="0"/>
              <a:t>, Eric </a:t>
            </a:r>
            <a:r>
              <a:rPr lang="en-US" dirty="0" err="1" smtClean="0"/>
              <a:t>Wesselmann</a:t>
            </a:r>
            <a:endParaRPr lang="en-US" dirty="0" smtClean="0"/>
          </a:p>
          <a:p>
            <a:endParaRPr lang="en-US" dirty="0"/>
          </a:p>
          <a:p>
            <a:r>
              <a:rPr lang="en-US" sz="1800" dirty="0" smtClean="0"/>
              <a:t>Center of Teaching, Learning, and </a:t>
            </a:r>
            <a:r>
              <a:rPr lang="en-US" sz="1800" smtClean="0"/>
              <a:t>Technology </a:t>
            </a:r>
            <a:endParaRPr lang="en-US" sz="1800" dirty="0" smtClean="0"/>
          </a:p>
          <a:p>
            <a:r>
              <a:rPr lang="en-US" sz="1800" dirty="0" smtClean="0"/>
              <a:t>CTLT Annual Symposium, </a:t>
            </a:r>
            <a:r>
              <a:rPr lang="en-US" sz="1800" dirty="0" smtClean="0"/>
              <a:t>January </a:t>
            </a:r>
            <a:r>
              <a:rPr lang="en-US" sz="1800" dirty="0" smtClean="0"/>
              <a:t>2014</a:t>
            </a:r>
          </a:p>
          <a:p>
            <a:r>
              <a:rPr lang="en-US" sz="1800" dirty="0" smtClean="0"/>
              <a:t>Illinois State University, Normal, IL</a:t>
            </a:r>
            <a:endParaRPr lang="en-US" sz="1800" dirty="0"/>
          </a:p>
        </p:txBody>
      </p:sp>
    </p:spTree>
    <p:extLst>
      <p:ext uri="{BB962C8B-B14F-4D97-AF65-F5344CB8AC3E}">
        <p14:creationId xmlns:p14="http://schemas.microsoft.com/office/powerpoint/2010/main" xmlns="" val="80372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7"/>
          <p:cNvSpPr txBox="1">
            <a:spLocks noGrp="1"/>
          </p:cNvSpPr>
          <p:nvPr/>
        </p:nvSpPr>
        <p:spPr bwMode="auto">
          <a:xfrm>
            <a:off x="179388" y="6381750"/>
            <a:ext cx="1008062" cy="428625"/>
          </a:xfrm>
          <a:prstGeom prst="rect">
            <a:avLst/>
          </a:prstGeom>
          <a:noFill/>
          <a:ln w="9525">
            <a:noFill/>
            <a:miter lim="800000"/>
            <a:headEnd/>
            <a:tailEnd/>
          </a:ln>
        </p:spPr>
        <p:txBody>
          <a:bodyPr anchor="ctr"/>
          <a:lstStyle/>
          <a:p>
            <a:fld id="{408FBFBF-220B-4944-8707-6E098A40FCB1}" type="slidenum">
              <a:rPr lang="fr-FR" sz="1600" b="1">
                <a:latin typeface="Lucida Bright" pitchFamily="18" charset="0"/>
                <a:ea typeface="MS PGothic" pitchFamily="34" charset="-128"/>
              </a:rPr>
              <a:pPr/>
              <a:t>10</a:t>
            </a:fld>
            <a:endParaRPr lang="fr-FR" sz="1600" b="1">
              <a:latin typeface="Lucida Bright" pitchFamily="18" charset="0"/>
              <a:ea typeface="MS PGothic" pitchFamily="34" charset="-128"/>
            </a:endParaRPr>
          </a:p>
        </p:txBody>
      </p:sp>
      <p:sp>
        <p:nvSpPr>
          <p:cNvPr id="27650" name="Text Box 7"/>
          <p:cNvSpPr txBox="1">
            <a:spLocks noChangeArrowheads="1"/>
          </p:cNvSpPr>
          <p:nvPr/>
        </p:nvSpPr>
        <p:spPr bwMode="auto">
          <a:xfrm>
            <a:off x="1303338" y="5995988"/>
            <a:ext cx="6400800" cy="304800"/>
          </a:xfrm>
          <a:prstGeom prst="rect">
            <a:avLst/>
          </a:prstGeom>
          <a:noFill/>
          <a:ln w="9525">
            <a:noFill/>
            <a:miter lim="800000"/>
            <a:headEnd/>
            <a:tailEnd/>
          </a:ln>
        </p:spPr>
        <p:txBody>
          <a:bodyPr>
            <a:spAutoFit/>
          </a:bodyPr>
          <a:lstStyle/>
          <a:p>
            <a:pPr algn="ctr" defTabSz="912813" eaLnBrk="0" hangingPunct="0">
              <a:spcBef>
                <a:spcPct val="50000"/>
              </a:spcBef>
            </a:pPr>
            <a:r>
              <a:rPr lang="en-US" sz="1400" i="1">
                <a:solidFill>
                  <a:srgbClr val="000000"/>
                </a:solidFill>
                <a:ea typeface="MS PGothic" pitchFamily="34" charset="-128"/>
              </a:rPr>
              <a:t>t(</a:t>
            </a:r>
            <a:r>
              <a:rPr lang="en-US" sz="1400">
                <a:solidFill>
                  <a:srgbClr val="000000"/>
                </a:solidFill>
                <a:ea typeface="MS PGothic" pitchFamily="34" charset="-128"/>
              </a:rPr>
              <a:t>110) = 12.24,</a:t>
            </a:r>
            <a:r>
              <a:rPr lang="en-US" sz="1400" i="1">
                <a:solidFill>
                  <a:srgbClr val="000000"/>
                </a:solidFill>
                <a:ea typeface="MS PGothic" pitchFamily="34" charset="-128"/>
              </a:rPr>
              <a:t> p </a:t>
            </a:r>
            <a:r>
              <a:rPr lang="en-US" sz="1400">
                <a:solidFill>
                  <a:srgbClr val="000000"/>
                </a:solidFill>
                <a:ea typeface="MS PGothic" pitchFamily="34" charset="-128"/>
              </a:rPr>
              <a:t>&lt; .01, </a:t>
            </a:r>
            <a:r>
              <a:rPr lang="en-US" sz="1400" i="1">
                <a:solidFill>
                  <a:srgbClr val="000000"/>
                </a:solidFill>
                <a:ea typeface="MS PGothic" pitchFamily="34" charset="-128"/>
              </a:rPr>
              <a:t>d</a:t>
            </a:r>
            <a:r>
              <a:rPr lang="en-US" sz="1400">
                <a:solidFill>
                  <a:srgbClr val="000000"/>
                </a:solidFill>
                <a:ea typeface="MS PGothic" pitchFamily="34" charset="-128"/>
              </a:rPr>
              <a:t> = 2.30</a:t>
            </a:r>
          </a:p>
        </p:txBody>
      </p:sp>
      <p:graphicFrame>
        <p:nvGraphicFramePr>
          <p:cNvPr id="27651" name="Chart 1"/>
          <p:cNvGraphicFramePr>
            <a:graphicFrameLocks/>
          </p:cNvGraphicFramePr>
          <p:nvPr/>
        </p:nvGraphicFramePr>
        <p:xfrm>
          <a:off x="1681163" y="1881188"/>
          <a:ext cx="6197600" cy="4165600"/>
        </p:xfrm>
        <a:graphic>
          <a:graphicData uri="http://schemas.openxmlformats.org/presentationml/2006/ole">
            <p:oleObj spid="_x0000_s1026" name="Chart" r:id="rId4" imgW="6200812" imgH="4162376" progId="Excel.Sheet.8">
              <p:embed/>
            </p:oleObj>
          </a:graphicData>
        </a:graphic>
      </p:graphicFrame>
      <p:sp>
        <p:nvSpPr>
          <p:cNvPr id="27652" name="Title 1"/>
          <p:cNvSpPr>
            <a:spLocks noGrp="1"/>
          </p:cNvSpPr>
          <p:nvPr>
            <p:ph type="title"/>
          </p:nvPr>
        </p:nvSpPr>
        <p:spPr/>
        <p:txBody>
          <a:bodyPr/>
          <a:lstStyle/>
          <a:p>
            <a:r>
              <a:rPr lang="en-US" smtClean="0">
                <a:latin typeface="Book Antiqua" pitchFamily="18" charset="0"/>
              </a:rPr>
              <a:t>Operational Definitions</a:t>
            </a:r>
          </a:p>
        </p:txBody>
      </p:sp>
      <p:sp>
        <p:nvSpPr>
          <p:cNvPr id="27653" name="Text Box 3"/>
          <p:cNvSpPr txBox="1">
            <a:spLocks noChangeArrowheads="1"/>
          </p:cNvSpPr>
          <p:nvPr/>
        </p:nvSpPr>
        <p:spPr bwMode="auto">
          <a:xfrm>
            <a:off x="1096963" y="6545263"/>
            <a:ext cx="8088312" cy="304800"/>
          </a:xfrm>
          <a:prstGeom prst="rect">
            <a:avLst/>
          </a:prstGeom>
          <a:noFill/>
          <a:ln w="9525">
            <a:noFill/>
            <a:miter lim="800000"/>
            <a:headEnd/>
            <a:tailEnd/>
          </a:ln>
        </p:spPr>
        <p:txBody>
          <a:bodyPr>
            <a:spAutoFit/>
          </a:bodyPr>
          <a:lstStyle/>
          <a:p>
            <a:pPr algn="r" defTabSz="912813" eaLnBrk="0" hangingPunct="0">
              <a:spcBef>
                <a:spcPct val="50000"/>
              </a:spcBef>
            </a:pPr>
            <a:r>
              <a:rPr lang="en-US" sz="1400">
                <a:solidFill>
                  <a:srgbClr val="000000"/>
                </a:solidFill>
                <a:ea typeface="MS PGothic" pitchFamily="34" charset="-128"/>
              </a:rPr>
              <a:t>(Wesselmann, Ren, Swim, &amp; Williams, 2013, </a:t>
            </a:r>
            <a:r>
              <a:rPr lang="en-US" sz="1400" i="1">
                <a:solidFill>
                  <a:srgbClr val="000000"/>
                </a:solidFill>
                <a:ea typeface="MS PGothic" pitchFamily="34" charset="-128"/>
              </a:rPr>
              <a:t>IJDS</a:t>
            </a:r>
            <a:r>
              <a:rPr lang="en-US" sz="1400">
                <a:solidFill>
                  <a:srgbClr val="000000"/>
                </a:solidFill>
                <a:ea typeface="MS PGothic" pitchFamily="34" charset="-128"/>
              </a:rPr>
              <a:t>) </a:t>
            </a:r>
          </a:p>
        </p:txBody>
      </p:sp>
      <p:sp>
        <p:nvSpPr>
          <p:cNvPr id="27655" name="Text Box 7"/>
          <p:cNvSpPr txBox="1">
            <a:spLocks noChangeArrowheads="1"/>
          </p:cNvSpPr>
          <p:nvPr/>
        </p:nvSpPr>
        <p:spPr bwMode="auto">
          <a:xfrm rot="16200000">
            <a:off x="-784225" y="3673476"/>
            <a:ext cx="4321175" cy="641350"/>
          </a:xfrm>
          <a:prstGeom prst="rect">
            <a:avLst/>
          </a:prstGeom>
          <a:noFill/>
          <a:ln w="9525">
            <a:noFill/>
            <a:miter lim="800000"/>
            <a:headEnd/>
            <a:tailEnd/>
          </a:ln>
          <a:effectLst/>
        </p:spPr>
        <p:txBody>
          <a:bodyPr>
            <a:spAutoFit/>
          </a:bodyPr>
          <a:lstStyle/>
          <a:p>
            <a:pPr algn="ctr">
              <a:spcBef>
                <a:spcPct val="50000"/>
              </a:spcBef>
            </a:pPr>
            <a:r>
              <a:rPr lang="en-US"/>
              <a:t>How ignored / excluded did you feel </a:t>
            </a:r>
            <a:br>
              <a:rPr lang="en-US"/>
            </a:br>
            <a:r>
              <a:rPr lang="en-US"/>
              <a:t>(1-not at all; 5-very much so)</a:t>
            </a:r>
          </a:p>
        </p:txBody>
      </p:sp>
      <p:sp>
        <p:nvSpPr>
          <p:cNvPr id="27656" name="Oval 8"/>
          <p:cNvSpPr>
            <a:spLocks noChangeArrowheads="1"/>
          </p:cNvSpPr>
          <p:nvPr/>
        </p:nvSpPr>
        <p:spPr bwMode="auto">
          <a:xfrm>
            <a:off x="5076825" y="5964238"/>
            <a:ext cx="803275" cy="385762"/>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linds(horizontal)">
                                      <p:cBhvr>
                                        <p:cTn id="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4000" smtClean="0">
                <a:latin typeface="Book Antiqua" pitchFamily="18" charset="0"/>
              </a:rPr>
              <a:t>Psychology</a:t>
            </a:r>
          </a:p>
        </p:txBody>
      </p:sp>
      <p:sp>
        <p:nvSpPr>
          <p:cNvPr id="32770" name="Content Placeholder 3"/>
          <p:cNvSpPr>
            <a:spLocks noGrp="1"/>
          </p:cNvSpPr>
          <p:nvPr>
            <p:ph sz="quarter" idx="14"/>
          </p:nvPr>
        </p:nvSpPr>
        <p:spPr>
          <a:xfrm>
            <a:off x="688975" y="2239963"/>
            <a:ext cx="7759700" cy="3876675"/>
          </a:xfrm>
        </p:spPr>
        <p:txBody>
          <a:bodyPr/>
          <a:lstStyle/>
          <a:p>
            <a:r>
              <a:rPr lang="en-US" b="1" smtClean="0">
                <a:latin typeface="Book Antiqua" pitchFamily="18" charset="0"/>
              </a:rPr>
              <a:t>Social Psychology, 200-level survey course</a:t>
            </a:r>
          </a:p>
          <a:p>
            <a:endParaRPr lang="en-US" b="1" smtClean="0">
              <a:latin typeface="Book Antiqua" pitchFamily="18" charset="0"/>
            </a:endParaRPr>
          </a:p>
          <a:p>
            <a:r>
              <a:rPr lang="en-US" b="1" smtClean="0">
                <a:latin typeface="Book Antiqua" pitchFamily="18" charset="0"/>
              </a:rPr>
              <a:t>Transformational Goal [Conceptual definition]</a:t>
            </a:r>
          </a:p>
          <a:p>
            <a:pPr lvl="1"/>
            <a:r>
              <a:rPr lang="en-US" smtClean="0">
                <a:latin typeface="Book Antiqua" pitchFamily="18" charset="0"/>
              </a:rPr>
              <a:t>Ex: I want my students to perceive psychological science as “relatable” to their everyday lives.</a:t>
            </a:r>
          </a:p>
          <a:p>
            <a:pPr lvl="1"/>
            <a:endParaRPr lang="en-US" smtClean="0">
              <a:latin typeface="Book Antiqua" pitchFamily="18" charset="0"/>
            </a:endParaRPr>
          </a:p>
          <a:p>
            <a:r>
              <a:rPr lang="en-US" b="1" smtClean="0">
                <a:latin typeface="Book Antiqua" pitchFamily="18" charset="0"/>
              </a:rPr>
              <a:t>How to Quantify This? [Operational definition]</a:t>
            </a:r>
          </a:p>
          <a:p>
            <a:pPr lvl="1"/>
            <a:r>
              <a:rPr lang="en-US" smtClean="0">
                <a:latin typeface="Book Antiqua" pitchFamily="18" charset="0"/>
              </a:rPr>
              <a:t>“relatable” to their everyday lives</a:t>
            </a:r>
          </a:p>
          <a:p>
            <a:pPr lvl="1"/>
            <a:r>
              <a:rPr lang="en-US" i="1" smtClean="0">
                <a:latin typeface="Book Antiqua" pitchFamily="18" charset="0"/>
              </a:rPr>
              <a:t>Application</a:t>
            </a:r>
            <a:r>
              <a:rPr lang="en-US" smtClean="0">
                <a:latin typeface="Book Antiqua" pitchFamily="18" charset="0"/>
              </a:rPr>
              <a:t> [Bloom’s Taxonomy]</a:t>
            </a:r>
          </a:p>
        </p:txBody>
      </p:sp>
      <p:sp>
        <p:nvSpPr>
          <p:cNvPr id="32771" name="Espace réservé du numéro de diapositive 7"/>
          <p:cNvSpPr txBox="1">
            <a:spLocks noGrp="1"/>
          </p:cNvSpPr>
          <p:nvPr/>
        </p:nvSpPr>
        <p:spPr bwMode="auto">
          <a:xfrm>
            <a:off x="179388" y="6381750"/>
            <a:ext cx="431800" cy="428625"/>
          </a:xfrm>
          <a:prstGeom prst="rect">
            <a:avLst/>
          </a:prstGeom>
          <a:noFill/>
          <a:ln w="9525">
            <a:noFill/>
            <a:miter lim="800000"/>
            <a:headEnd/>
            <a:tailEnd/>
          </a:ln>
        </p:spPr>
        <p:txBody>
          <a:bodyPr anchor="ctr"/>
          <a:lstStyle/>
          <a:p>
            <a:fld id="{F674AF70-BAEE-455F-841E-6BD832DF3C04}" type="slidenum">
              <a:rPr lang="fr-FR" sz="1600" b="1">
                <a:latin typeface="Lucida Bright" pitchFamily="18" charset="0"/>
                <a:ea typeface="MS PGothic" pitchFamily="34" charset="-128"/>
              </a:rPr>
              <a:pPr/>
              <a:t>11</a:t>
            </a:fld>
            <a:endParaRPr lang="fr-FR" sz="1600" b="1">
              <a:latin typeface="Lucida Bright" pitchFamily="18"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12" dur="500"/>
                                        <p:tgtEl>
                                          <p:spTgt spid="327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17" dur="500"/>
                                        <p:tgtEl>
                                          <p:spTgt spid="3277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70">
                                            <p:txEl>
                                              <p:pRg st="6" end="6"/>
                                            </p:txEl>
                                          </p:spTgt>
                                        </p:tgtEl>
                                        <p:attrNameLst>
                                          <p:attrName>style.visibility</p:attrName>
                                        </p:attrNameLst>
                                      </p:cBhvr>
                                      <p:to>
                                        <p:strVal val="visible"/>
                                      </p:to>
                                    </p:set>
                                    <p:animEffect transition="in" filter="blinds(horizontal)">
                                      <p:cBhvr>
                                        <p:cTn id="22" dur="500"/>
                                        <p:tgtEl>
                                          <p:spTgt spid="3277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70">
                                            <p:txEl>
                                              <p:pRg st="7" end="7"/>
                                            </p:txEl>
                                          </p:spTgt>
                                        </p:tgtEl>
                                        <p:attrNameLst>
                                          <p:attrName>style.visibility</p:attrName>
                                        </p:attrNameLst>
                                      </p:cBhvr>
                                      <p:to>
                                        <p:strVal val="visible"/>
                                      </p:to>
                                    </p:set>
                                    <p:animEffect transition="in" filter="blinds(horizontal)">
                                      <p:cBhvr>
                                        <p:cTn id="27" dur="500"/>
                                        <p:tgtEl>
                                          <p:spTgt spid="327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4000" smtClean="0">
                <a:latin typeface="Book Antiqua" pitchFamily="18" charset="0"/>
              </a:rPr>
              <a:t>Psychology</a:t>
            </a:r>
          </a:p>
        </p:txBody>
      </p:sp>
      <p:sp>
        <p:nvSpPr>
          <p:cNvPr id="34818" name="Content Placeholder 3"/>
          <p:cNvSpPr>
            <a:spLocks noGrp="1"/>
          </p:cNvSpPr>
          <p:nvPr>
            <p:ph sz="quarter" idx="14"/>
          </p:nvPr>
        </p:nvSpPr>
        <p:spPr>
          <a:xfrm>
            <a:off x="688975" y="2239963"/>
            <a:ext cx="7759700" cy="3876675"/>
          </a:xfrm>
        </p:spPr>
        <p:txBody>
          <a:bodyPr>
            <a:normAutofit lnSpcReduction="10000"/>
          </a:bodyPr>
          <a:lstStyle/>
          <a:p>
            <a:r>
              <a:rPr lang="en-US" b="1" smtClean="0">
                <a:latin typeface="Book Antiqua" pitchFamily="18" charset="0"/>
              </a:rPr>
              <a:t>Operational definition: relatable / application</a:t>
            </a:r>
          </a:p>
          <a:p>
            <a:pPr lvl="1"/>
            <a:endParaRPr lang="en-US" smtClean="0">
              <a:latin typeface="Book Antiqua" pitchFamily="18" charset="0"/>
            </a:endParaRPr>
          </a:p>
          <a:p>
            <a:pPr lvl="1"/>
            <a:r>
              <a:rPr lang="en-US" b="1" smtClean="0">
                <a:latin typeface="Book Antiqua" pitchFamily="18" charset="0"/>
              </a:rPr>
              <a:t>Activities</a:t>
            </a:r>
            <a:r>
              <a:rPr lang="en-US" smtClean="0">
                <a:latin typeface="Book Antiqua" pitchFamily="18" charset="0"/>
              </a:rPr>
              <a:t> [practice: “intervention”]</a:t>
            </a:r>
          </a:p>
          <a:p>
            <a:pPr lvl="2"/>
            <a:r>
              <a:rPr lang="en-US" i="1" smtClean="0">
                <a:latin typeface="Book Antiqua" pitchFamily="18" charset="0"/>
              </a:rPr>
              <a:t>Brief </a:t>
            </a:r>
            <a:r>
              <a:rPr lang="en-US" smtClean="0">
                <a:latin typeface="Book Antiqua" pitchFamily="18" charset="0"/>
              </a:rPr>
              <a:t>reflections on class activities [five-min. paper]</a:t>
            </a:r>
          </a:p>
          <a:p>
            <a:pPr lvl="2"/>
            <a:endParaRPr lang="en-US" smtClean="0">
              <a:latin typeface="Book Antiqua" pitchFamily="18" charset="0"/>
            </a:endParaRPr>
          </a:p>
          <a:p>
            <a:pPr lvl="1"/>
            <a:r>
              <a:rPr lang="en-US" b="1" smtClean="0">
                <a:latin typeface="Book Antiqua" pitchFamily="18" charset="0"/>
              </a:rPr>
              <a:t>Assessment</a:t>
            </a:r>
            <a:r>
              <a:rPr lang="en-US" smtClean="0">
                <a:latin typeface="Book Antiqua" pitchFamily="18" charset="0"/>
              </a:rPr>
              <a:t> [evaluation</a:t>
            </a:r>
            <a:r>
              <a:rPr lang="en-US" sz="2000" smtClean="0">
                <a:latin typeface="Book Antiqua" pitchFamily="18" charset="0"/>
              </a:rPr>
              <a:t>: “dependent/outcome measure”</a:t>
            </a:r>
            <a:r>
              <a:rPr lang="en-US" smtClean="0">
                <a:latin typeface="Book Antiqua" pitchFamily="18" charset="0"/>
              </a:rPr>
              <a:t>]</a:t>
            </a:r>
          </a:p>
          <a:p>
            <a:pPr lvl="2"/>
            <a:r>
              <a:rPr lang="en-US" smtClean="0">
                <a:latin typeface="Book Antiqua" pitchFamily="18" charset="0"/>
              </a:rPr>
              <a:t>Journal entries</a:t>
            </a:r>
          </a:p>
          <a:p>
            <a:pPr lvl="3"/>
            <a:r>
              <a:rPr lang="en-US" i="1" smtClean="0">
                <a:latin typeface="Book Antiqua" pitchFamily="18" charset="0"/>
              </a:rPr>
              <a:t>Identify</a:t>
            </a:r>
            <a:r>
              <a:rPr lang="en-US" smtClean="0">
                <a:latin typeface="Book Antiqua" pitchFamily="18" charset="0"/>
              </a:rPr>
              <a:t> and </a:t>
            </a:r>
            <a:r>
              <a:rPr lang="en-US" i="1" smtClean="0">
                <a:latin typeface="Book Antiqua" pitchFamily="18" charset="0"/>
              </a:rPr>
              <a:t>clearly define </a:t>
            </a:r>
            <a:r>
              <a:rPr lang="en-US" smtClean="0">
                <a:latin typeface="Book Antiqua" pitchFamily="18" charset="0"/>
              </a:rPr>
              <a:t>course concept</a:t>
            </a:r>
          </a:p>
          <a:p>
            <a:pPr lvl="3"/>
            <a:r>
              <a:rPr lang="en-US" smtClean="0">
                <a:latin typeface="Book Antiqua" pitchFamily="18" charset="0"/>
              </a:rPr>
              <a:t>Describe </a:t>
            </a:r>
            <a:r>
              <a:rPr lang="en-US" i="1" smtClean="0">
                <a:latin typeface="Book Antiqua" pitchFamily="18" charset="0"/>
              </a:rPr>
              <a:t>life event </a:t>
            </a:r>
            <a:r>
              <a:rPr lang="en-US" smtClean="0">
                <a:latin typeface="Book Antiqua" pitchFamily="18" charset="0"/>
              </a:rPr>
              <a:t>that illustrates concept; </a:t>
            </a:r>
            <a:r>
              <a:rPr lang="en-US" i="1" smtClean="0">
                <a:latin typeface="Book Antiqua" pitchFamily="18" charset="0"/>
              </a:rPr>
              <a:t>explain</a:t>
            </a:r>
            <a:r>
              <a:rPr lang="en-US" smtClean="0">
                <a:latin typeface="Book Antiqua" pitchFamily="18" charset="0"/>
              </a:rPr>
              <a:t> why.</a:t>
            </a:r>
          </a:p>
          <a:p>
            <a:pPr lvl="3"/>
            <a:r>
              <a:rPr lang="en-US" smtClean="0">
                <a:latin typeface="Book Antiqua" pitchFamily="18" charset="0"/>
              </a:rPr>
              <a:t>Describe </a:t>
            </a:r>
            <a:r>
              <a:rPr lang="en-US" i="1" smtClean="0">
                <a:latin typeface="Book Antiqua" pitchFamily="18" charset="0"/>
              </a:rPr>
              <a:t>life event </a:t>
            </a:r>
            <a:r>
              <a:rPr lang="en-US" smtClean="0">
                <a:latin typeface="Book Antiqua" pitchFamily="18" charset="0"/>
              </a:rPr>
              <a:t>that DOES NOT fit concept; </a:t>
            </a:r>
            <a:r>
              <a:rPr lang="en-US" i="1" smtClean="0">
                <a:latin typeface="Book Antiqua" pitchFamily="18" charset="0"/>
              </a:rPr>
              <a:t>explain</a:t>
            </a:r>
            <a:r>
              <a:rPr lang="en-US" smtClean="0">
                <a:latin typeface="Book Antiqua" pitchFamily="18" charset="0"/>
              </a:rPr>
              <a:t> why.</a:t>
            </a:r>
          </a:p>
        </p:txBody>
      </p:sp>
      <p:sp>
        <p:nvSpPr>
          <p:cNvPr id="34819" name="Espace réservé du numéro de diapositive 7"/>
          <p:cNvSpPr txBox="1">
            <a:spLocks noGrp="1"/>
          </p:cNvSpPr>
          <p:nvPr/>
        </p:nvSpPr>
        <p:spPr bwMode="auto">
          <a:xfrm>
            <a:off x="179388" y="6381750"/>
            <a:ext cx="431800" cy="428625"/>
          </a:xfrm>
          <a:prstGeom prst="rect">
            <a:avLst/>
          </a:prstGeom>
          <a:noFill/>
          <a:ln w="9525">
            <a:noFill/>
            <a:miter lim="800000"/>
            <a:headEnd/>
            <a:tailEnd/>
          </a:ln>
        </p:spPr>
        <p:txBody>
          <a:bodyPr anchor="ctr"/>
          <a:lstStyle/>
          <a:p>
            <a:fld id="{2713EF39-3F7C-425F-A779-8CA60CF54F19}" type="slidenum">
              <a:rPr lang="fr-FR" sz="1600" b="1">
                <a:latin typeface="Lucida Bright" pitchFamily="18" charset="0"/>
                <a:ea typeface="MS PGothic" pitchFamily="34" charset="-128"/>
              </a:rPr>
              <a:pPr/>
              <a:t>12</a:t>
            </a:fld>
            <a:endParaRPr lang="fr-FR" sz="1600" b="1">
              <a:latin typeface="Lucida Bright" pitchFamily="18"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xEl>
                                              <p:pRg st="3" end="3"/>
                                            </p:txEl>
                                          </p:spTgt>
                                        </p:tgtEl>
                                        <p:attrNameLst>
                                          <p:attrName>style.visibility</p:attrName>
                                        </p:attrNameLst>
                                      </p:cBhvr>
                                      <p:to>
                                        <p:strVal val="visible"/>
                                      </p:to>
                                    </p:set>
                                    <p:animEffect transition="in" filter="blinds(horizontal)">
                                      <p:cBhvr>
                                        <p:cTn id="7" dur="500"/>
                                        <p:tgtEl>
                                          <p:spTgt spid="3481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xEl>
                                              <p:pRg st="6" end="6"/>
                                            </p:txEl>
                                          </p:spTgt>
                                        </p:tgtEl>
                                        <p:attrNameLst>
                                          <p:attrName>style.visibility</p:attrName>
                                        </p:attrNameLst>
                                      </p:cBhvr>
                                      <p:to>
                                        <p:strVal val="visible"/>
                                      </p:to>
                                    </p:set>
                                    <p:animEffect transition="in" filter="blinds(horizontal)">
                                      <p:cBhvr>
                                        <p:cTn id="12" dur="500"/>
                                        <p:tgtEl>
                                          <p:spTgt spid="3481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8">
                                            <p:txEl>
                                              <p:pRg st="7" end="7"/>
                                            </p:txEl>
                                          </p:spTgt>
                                        </p:tgtEl>
                                        <p:attrNameLst>
                                          <p:attrName>style.visibility</p:attrName>
                                        </p:attrNameLst>
                                      </p:cBhvr>
                                      <p:to>
                                        <p:strVal val="visible"/>
                                      </p:to>
                                    </p:set>
                                    <p:animEffect transition="in" filter="blinds(horizontal)">
                                      <p:cBhvr>
                                        <p:cTn id="17" dur="500"/>
                                        <p:tgtEl>
                                          <p:spTgt spid="3481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8">
                                            <p:txEl>
                                              <p:pRg st="8" end="8"/>
                                            </p:txEl>
                                          </p:spTgt>
                                        </p:tgtEl>
                                        <p:attrNameLst>
                                          <p:attrName>style.visibility</p:attrName>
                                        </p:attrNameLst>
                                      </p:cBhvr>
                                      <p:to>
                                        <p:strVal val="visible"/>
                                      </p:to>
                                    </p:set>
                                    <p:animEffect transition="in" filter="blinds(horizontal)">
                                      <p:cBhvr>
                                        <p:cTn id="22" dur="500"/>
                                        <p:tgtEl>
                                          <p:spTgt spid="3481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8">
                                            <p:txEl>
                                              <p:pRg st="9" end="9"/>
                                            </p:txEl>
                                          </p:spTgt>
                                        </p:tgtEl>
                                        <p:attrNameLst>
                                          <p:attrName>style.visibility</p:attrName>
                                        </p:attrNameLst>
                                      </p:cBhvr>
                                      <p:to>
                                        <p:strVal val="visible"/>
                                      </p:to>
                                    </p:set>
                                    <p:animEffect transition="in" filter="blinds(horizontal)">
                                      <p:cBhvr>
                                        <p:cTn id="27" dur="500"/>
                                        <p:tgtEl>
                                          <p:spTgt spid="348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Arts Technology</a:t>
            </a:r>
            <a:endParaRPr lang="en-US" b="1" dirty="0"/>
          </a:p>
        </p:txBody>
      </p:sp>
      <p:sp>
        <p:nvSpPr>
          <p:cNvPr id="3" name="Text Placeholder 2"/>
          <p:cNvSpPr>
            <a:spLocks noGrp="1"/>
          </p:cNvSpPr>
          <p:nvPr>
            <p:ph type="body" idx="1"/>
          </p:nvPr>
        </p:nvSpPr>
        <p:spPr/>
        <p:txBody>
          <a:bodyPr/>
          <a:lstStyle/>
          <a:p>
            <a:r>
              <a:rPr lang="en-US" dirty="0" smtClean="0"/>
              <a:t>Rick Valentine </a:t>
            </a:r>
          </a:p>
          <a:p>
            <a:r>
              <a:rPr lang="en-US" dirty="0" smtClean="0"/>
              <a:t>School of Arts</a:t>
            </a:r>
          </a:p>
        </p:txBody>
      </p:sp>
    </p:spTree>
    <p:extLst>
      <p:ext uri="{BB962C8B-B14F-4D97-AF65-F5344CB8AC3E}">
        <p14:creationId xmlns:p14="http://schemas.microsoft.com/office/powerpoint/2010/main" xmlns="" val="115581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1770166"/>
            <a:ext cx="7756263" cy="262699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ATK 301</a:t>
            </a:r>
          </a:p>
          <a:p>
            <a:r>
              <a:rPr lang="en-US" dirty="0" smtClean="0"/>
              <a:t>Web Design and Development</a:t>
            </a:r>
            <a:endParaRPr lang="en-US" dirty="0"/>
          </a:p>
        </p:txBody>
      </p:sp>
      <p:sp>
        <p:nvSpPr>
          <p:cNvPr id="4" name="TextBox 3"/>
          <p:cNvSpPr txBox="1"/>
          <p:nvPr/>
        </p:nvSpPr>
        <p:spPr>
          <a:xfrm>
            <a:off x="2116796" y="4467456"/>
            <a:ext cx="4935476" cy="523220"/>
          </a:xfrm>
          <a:prstGeom prst="rect">
            <a:avLst/>
          </a:prstGeom>
          <a:noFill/>
        </p:spPr>
        <p:txBody>
          <a:bodyPr wrap="square" rtlCol="0">
            <a:spAutoFit/>
          </a:bodyPr>
          <a:lstStyle/>
          <a:p>
            <a:pPr algn="ctr"/>
            <a:r>
              <a:rPr lang="en-US" sz="2800" b="1" dirty="0" smtClean="0"/>
              <a:t>( </a:t>
            </a:r>
            <a:r>
              <a:rPr lang="en-US" sz="2800" b="1" dirty="0" smtClean="0">
                <a:hlinkClick r:id="rId2"/>
              </a:rPr>
              <a:t>test site</a:t>
            </a:r>
            <a:r>
              <a:rPr lang="en-US" sz="2800" b="1" dirty="0" smtClean="0"/>
              <a:t> )</a:t>
            </a:r>
            <a:endParaRPr lang="en-US" sz="2800" b="1" dirty="0"/>
          </a:p>
        </p:txBody>
      </p:sp>
    </p:spTree>
    <p:extLst>
      <p:ext uri="{BB962C8B-B14F-4D97-AF65-F5344CB8AC3E}">
        <p14:creationId xmlns:p14="http://schemas.microsoft.com/office/powerpoint/2010/main" xmlns="" val="1498545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115503"/>
            <a:ext cx="7756263" cy="262699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Technical</a:t>
            </a:r>
          </a:p>
          <a:p>
            <a:r>
              <a:rPr lang="en-US" dirty="0" smtClean="0"/>
              <a:t>+</a:t>
            </a:r>
          </a:p>
          <a:p>
            <a:r>
              <a:rPr lang="en-US" dirty="0" smtClean="0"/>
              <a:t>Creative</a:t>
            </a:r>
            <a:endParaRPr lang="en-US" dirty="0"/>
          </a:p>
        </p:txBody>
      </p:sp>
    </p:spTree>
    <p:extLst>
      <p:ext uri="{BB962C8B-B14F-4D97-AF65-F5344CB8AC3E}">
        <p14:creationId xmlns:p14="http://schemas.microsoft.com/office/powerpoint/2010/main" xmlns="" val="82105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488183"/>
            <a:ext cx="7756263" cy="18816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Standards Compliant</a:t>
            </a:r>
          </a:p>
          <a:p>
            <a:r>
              <a:rPr lang="en-US" dirty="0" smtClean="0"/>
              <a:t>HTML/CSS</a:t>
            </a:r>
            <a:endParaRPr lang="en-US" dirty="0"/>
          </a:p>
        </p:txBody>
      </p:sp>
    </p:spTree>
    <p:extLst>
      <p:ext uri="{BB962C8B-B14F-4D97-AF65-F5344CB8AC3E}">
        <p14:creationId xmlns:p14="http://schemas.microsoft.com/office/powerpoint/2010/main" xmlns="" val="406207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Professional Design</a:t>
            </a:r>
            <a:endParaRPr lang="en-US" dirty="0"/>
          </a:p>
        </p:txBody>
      </p:sp>
    </p:spTree>
    <p:extLst>
      <p:ext uri="{BB962C8B-B14F-4D97-AF65-F5344CB8AC3E}">
        <p14:creationId xmlns:p14="http://schemas.microsoft.com/office/powerpoint/2010/main" xmlns="" val="390061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115503"/>
            <a:ext cx="7756263" cy="262699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Lecture</a:t>
            </a:r>
          </a:p>
          <a:p>
            <a:r>
              <a:rPr lang="en-US" dirty="0" smtClean="0"/>
              <a:t>Critique</a:t>
            </a:r>
          </a:p>
          <a:p>
            <a:r>
              <a:rPr lang="en-US" dirty="0" smtClean="0"/>
              <a:t>Lab</a:t>
            </a:r>
            <a:endParaRPr lang="en-US" dirty="0"/>
          </a:p>
        </p:txBody>
      </p:sp>
    </p:spTree>
    <p:extLst>
      <p:ext uri="{BB962C8B-B14F-4D97-AF65-F5344CB8AC3E}">
        <p14:creationId xmlns:p14="http://schemas.microsoft.com/office/powerpoint/2010/main" xmlns="" val="408088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1659963"/>
            <a:ext cx="7756263" cy="353807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~15 students </a:t>
            </a:r>
            <a:br>
              <a:rPr lang="en-US" dirty="0" smtClean="0"/>
            </a:br>
            <a:r>
              <a:rPr lang="en-US" dirty="0" smtClean="0"/>
              <a:t>with a wide range</a:t>
            </a:r>
            <a:br>
              <a:rPr lang="en-US" dirty="0" smtClean="0"/>
            </a:br>
            <a:r>
              <a:rPr lang="en-US" dirty="0" smtClean="0"/>
              <a:t>of skills and backgrounds </a:t>
            </a:r>
            <a:endParaRPr lang="en-US" dirty="0"/>
          </a:p>
        </p:txBody>
      </p:sp>
    </p:spTree>
    <p:extLst>
      <p:ext uri="{BB962C8B-B14F-4D97-AF65-F5344CB8AC3E}">
        <p14:creationId xmlns:p14="http://schemas.microsoft.com/office/powerpoint/2010/main" xmlns="" val="328419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Quality Matters</a:t>
            </a:r>
            <a:endParaRPr lang="en-US" b="1" dirty="0"/>
          </a:p>
        </p:txBody>
      </p:sp>
      <p:sp>
        <p:nvSpPr>
          <p:cNvPr id="5" name="Text Placeholder 4"/>
          <p:cNvSpPr>
            <a:spLocks noGrp="1"/>
          </p:cNvSpPr>
          <p:nvPr>
            <p:ph type="body" idx="1"/>
          </p:nvPr>
        </p:nvSpPr>
        <p:spPr/>
        <p:txBody>
          <a:bodyPr/>
          <a:lstStyle/>
          <a:p>
            <a:r>
              <a:rPr lang="en-US" dirty="0" smtClean="0"/>
              <a:t>May Jadallah</a:t>
            </a:r>
          </a:p>
          <a:p>
            <a:r>
              <a:rPr lang="en-US" dirty="0" smtClean="0"/>
              <a:t>School of Teaching and Learning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Seven Semesters</a:t>
            </a:r>
            <a:endParaRPr lang="en-US" dirty="0"/>
          </a:p>
        </p:txBody>
      </p:sp>
      <p:sp>
        <p:nvSpPr>
          <p:cNvPr id="2" name="TextBox 1"/>
          <p:cNvSpPr txBox="1"/>
          <p:nvPr/>
        </p:nvSpPr>
        <p:spPr>
          <a:xfrm>
            <a:off x="2116796" y="3263990"/>
            <a:ext cx="4935476" cy="954107"/>
          </a:xfrm>
          <a:prstGeom prst="rect">
            <a:avLst/>
          </a:prstGeom>
          <a:noFill/>
        </p:spPr>
        <p:txBody>
          <a:bodyPr wrap="square" rtlCol="0">
            <a:spAutoFit/>
          </a:bodyPr>
          <a:lstStyle/>
          <a:p>
            <a:pPr algn="ctr"/>
            <a:r>
              <a:rPr lang="en-US" sz="2800" b="1" dirty="0" smtClean="0"/>
              <a:t>First Two Years: Custom Site</a:t>
            </a:r>
          </a:p>
          <a:p>
            <a:pPr algn="ctr"/>
            <a:r>
              <a:rPr lang="en-US" sz="2800" b="1" dirty="0" smtClean="0"/>
              <a:t>Currently: </a:t>
            </a:r>
            <a:r>
              <a:rPr lang="en-US" sz="2800" b="1" dirty="0" err="1" smtClean="0"/>
              <a:t>ReggieNet</a:t>
            </a:r>
            <a:endParaRPr lang="en-US" sz="2800" b="1" dirty="0"/>
          </a:p>
        </p:txBody>
      </p:sp>
    </p:spTree>
    <p:extLst>
      <p:ext uri="{BB962C8B-B14F-4D97-AF65-F5344CB8AC3E}">
        <p14:creationId xmlns:p14="http://schemas.microsoft.com/office/powerpoint/2010/main" xmlns="" val="260029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Greatest Fear</a:t>
            </a:r>
            <a:endParaRPr lang="en-US" dirty="0"/>
          </a:p>
        </p:txBody>
      </p:sp>
      <p:sp>
        <p:nvSpPr>
          <p:cNvPr id="2" name="TextBox 1"/>
          <p:cNvSpPr txBox="1"/>
          <p:nvPr/>
        </p:nvSpPr>
        <p:spPr>
          <a:xfrm>
            <a:off x="2116796" y="3263990"/>
            <a:ext cx="4935476" cy="523220"/>
          </a:xfrm>
          <a:prstGeom prst="rect">
            <a:avLst/>
          </a:prstGeom>
          <a:noFill/>
        </p:spPr>
        <p:txBody>
          <a:bodyPr wrap="square" rtlCol="0">
            <a:spAutoFit/>
          </a:bodyPr>
          <a:lstStyle/>
          <a:p>
            <a:pPr algn="ctr"/>
            <a:r>
              <a:rPr lang="en-US" sz="2800" b="1" dirty="0" smtClean="0"/>
              <a:t>Losing contact with students </a:t>
            </a:r>
            <a:endParaRPr lang="en-US" sz="2800" b="1" dirty="0"/>
          </a:p>
        </p:txBody>
      </p:sp>
    </p:spTree>
    <p:extLst>
      <p:ext uri="{BB962C8B-B14F-4D97-AF65-F5344CB8AC3E}">
        <p14:creationId xmlns:p14="http://schemas.microsoft.com/office/powerpoint/2010/main" xmlns="" val="1570098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Objectives</a:t>
            </a:r>
            <a:endParaRPr lang="en-US" dirty="0"/>
          </a:p>
        </p:txBody>
      </p:sp>
      <p:sp>
        <p:nvSpPr>
          <p:cNvPr id="2" name="TextBox 1"/>
          <p:cNvSpPr txBox="1"/>
          <p:nvPr/>
        </p:nvSpPr>
        <p:spPr>
          <a:xfrm>
            <a:off x="2116796" y="3263990"/>
            <a:ext cx="4935476" cy="523220"/>
          </a:xfrm>
          <a:prstGeom prst="rect">
            <a:avLst/>
          </a:prstGeom>
          <a:noFill/>
        </p:spPr>
        <p:txBody>
          <a:bodyPr wrap="square" rtlCol="0">
            <a:spAutoFit/>
          </a:bodyPr>
          <a:lstStyle/>
          <a:p>
            <a:pPr algn="ctr"/>
            <a:r>
              <a:rPr lang="en-US" sz="2800" b="1" dirty="0" smtClean="0"/>
              <a:t>( a few )</a:t>
            </a:r>
            <a:endParaRPr lang="en-US" sz="2800" b="1" dirty="0"/>
          </a:p>
        </p:txBody>
      </p:sp>
    </p:spTree>
    <p:extLst>
      <p:ext uri="{BB962C8B-B14F-4D97-AF65-F5344CB8AC3E}">
        <p14:creationId xmlns:p14="http://schemas.microsoft.com/office/powerpoint/2010/main" xmlns="" val="900586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Objective 1</a:t>
            </a:r>
            <a:endParaRPr lang="en-US" dirty="0"/>
          </a:p>
        </p:txBody>
      </p:sp>
      <p:sp>
        <p:nvSpPr>
          <p:cNvPr id="2" name="TextBox 1"/>
          <p:cNvSpPr txBox="1"/>
          <p:nvPr/>
        </p:nvSpPr>
        <p:spPr>
          <a:xfrm>
            <a:off x="1502647" y="3263990"/>
            <a:ext cx="6138707" cy="1384995"/>
          </a:xfrm>
          <a:prstGeom prst="rect">
            <a:avLst/>
          </a:prstGeom>
          <a:noFill/>
        </p:spPr>
        <p:txBody>
          <a:bodyPr wrap="square" rtlCol="0">
            <a:spAutoFit/>
          </a:bodyPr>
          <a:lstStyle/>
          <a:p>
            <a:pPr algn="ctr"/>
            <a:r>
              <a:rPr lang="en-US" sz="2800" b="1" dirty="0"/>
              <a:t>Students will be able to build static, standards-compliant websites utilizing HTML5 and CSS.</a:t>
            </a:r>
          </a:p>
        </p:txBody>
      </p:sp>
    </p:spTree>
    <p:extLst>
      <p:ext uri="{BB962C8B-B14F-4D97-AF65-F5344CB8AC3E}">
        <p14:creationId xmlns:p14="http://schemas.microsoft.com/office/powerpoint/2010/main" xmlns="" val="2958192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Activities and Assessments for Objective 1</a:t>
            </a:r>
            <a:endParaRPr lang="en-US" dirty="0"/>
          </a:p>
        </p:txBody>
      </p:sp>
      <p:sp>
        <p:nvSpPr>
          <p:cNvPr id="2" name="TextBox 1"/>
          <p:cNvSpPr txBox="1"/>
          <p:nvPr/>
        </p:nvSpPr>
        <p:spPr>
          <a:xfrm>
            <a:off x="1502647" y="4108798"/>
            <a:ext cx="6138707" cy="954107"/>
          </a:xfrm>
          <a:prstGeom prst="rect">
            <a:avLst/>
          </a:prstGeom>
          <a:noFill/>
        </p:spPr>
        <p:txBody>
          <a:bodyPr wrap="square" rtlCol="0">
            <a:spAutoFit/>
          </a:bodyPr>
          <a:lstStyle/>
          <a:p>
            <a:pPr algn="ctr"/>
            <a:r>
              <a:rPr lang="en-US" sz="2800" b="1" dirty="0" smtClean="0"/>
              <a:t>Lecture, lecture, lecture</a:t>
            </a:r>
          </a:p>
          <a:p>
            <a:pPr algn="ctr"/>
            <a:r>
              <a:rPr lang="en-US" sz="2800" b="1" dirty="0" smtClean="0"/>
              <a:t>Weekly assignments</a:t>
            </a:r>
            <a:endParaRPr lang="en-US" sz="2800" b="1" dirty="0"/>
          </a:p>
        </p:txBody>
      </p:sp>
    </p:spTree>
    <p:extLst>
      <p:ext uri="{BB962C8B-B14F-4D97-AF65-F5344CB8AC3E}">
        <p14:creationId xmlns:p14="http://schemas.microsoft.com/office/powerpoint/2010/main" xmlns="" val="2172179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Converting Objective 1 from Classroom to Online</a:t>
            </a:r>
            <a:endParaRPr lang="en-US" dirty="0"/>
          </a:p>
        </p:txBody>
      </p:sp>
      <p:sp>
        <p:nvSpPr>
          <p:cNvPr id="2" name="TextBox 1"/>
          <p:cNvSpPr txBox="1"/>
          <p:nvPr/>
        </p:nvSpPr>
        <p:spPr>
          <a:xfrm>
            <a:off x="1502647" y="4108798"/>
            <a:ext cx="6138707" cy="954107"/>
          </a:xfrm>
          <a:prstGeom prst="rect">
            <a:avLst/>
          </a:prstGeom>
          <a:noFill/>
        </p:spPr>
        <p:txBody>
          <a:bodyPr wrap="square" rtlCol="0">
            <a:spAutoFit/>
          </a:bodyPr>
          <a:lstStyle/>
          <a:p>
            <a:pPr algn="ctr"/>
            <a:r>
              <a:rPr lang="en-US" sz="2800" b="1" dirty="0" smtClean="0"/>
              <a:t>Video Lectures</a:t>
            </a:r>
          </a:p>
          <a:p>
            <a:pPr algn="ctr"/>
            <a:r>
              <a:rPr lang="en-US" sz="2800" b="1" dirty="0" smtClean="0"/>
              <a:t>Assignments (same)</a:t>
            </a:r>
            <a:endParaRPr lang="en-US" sz="2800" b="1" dirty="0"/>
          </a:p>
        </p:txBody>
      </p:sp>
    </p:spTree>
    <p:extLst>
      <p:ext uri="{BB962C8B-B14F-4D97-AF65-F5344CB8AC3E}">
        <p14:creationId xmlns:p14="http://schemas.microsoft.com/office/powerpoint/2010/main" xmlns="" val="1820983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Video Lectures</a:t>
            </a:r>
            <a:endParaRPr lang="en-US" dirty="0"/>
          </a:p>
        </p:txBody>
      </p:sp>
    </p:spTree>
    <p:extLst>
      <p:ext uri="{BB962C8B-B14F-4D97-AF65-F5344CB8AC3E}">
        <p14:creationId xmlns:p14="http://schemas.microsoft.com/office/powerpoint/2010/main" xmlns="" val="3543917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Broken up into pieces</a:t>
            </a:r>
            <a:endParaRPr lang="en-US" dirty="0"/>
          </a:p>
        </p:txBody>
      </p:sp>
    </p:spTree>
    <p:extLst>
      <p:ext uri="{BB962C8B-B14F-4D97-AF65-F5344CB8AC3E}">
        <p14:creationId xmlns:p14="http://schemas.microsoft.com/office/powerpoint/2010/main" xmlns="" val="337837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More dynamic?</a:t>
            </a:r>
            <a:endParaRPr lang="en-US" dirty="0"/>
          </a:p>
        </p:txBody>
      </p:sp>
    </p:spTree>
    <p:extLst>
      <p:ext uri="{BB962C8B-B14F-4D97-AF65-F5344CB8AC3E}">
        <p14:creationId xmlns:p14="http://schemas.microsoft.com/office/powerpoint/2010/main" xmlns="" val="3873376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Occasional webcam?</a:t>
            </a:r>
            <a:endParaRPr lang="en-US" dirty="0"/>
          </a:p>
        </p:txBody>
      </p:sp>
    </p:spTree>
    <p:extLst>
      <p:ext uri="{BB962C8B-B14F-4D97-AF65-F5344CB8AC3E}">
        <p14:creationId xmlns:p14="http://schemas.microsoft.com/office/powerpoint/2010/main" xmlns="" val="69170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eight </a:t>
            </a:r>
            <a:r>
              <a:rPr lang="en-US" dirty="0">
                <a:hlinkClick r:id="rId2"/>
              </a:rPr>
              <a:t>general standards</a:t>
            </a:r>
            <a:r>
              <a:rPr lang="en-US" dirty="0"/>
              <a:t> include</a:t>
            </a:r>
            <a:r>
              <a:rPr lang="en-US" dirty="0" smtClean="0"/>
              <a:t>: </a:t>
            </a:r>
            <a:r>
              <a:rPr lang="en-US" sz="1600" dirty="0" smtClean="0">
                <a:hlinkClick r:id="rId3"/>
              </a:rPr>
              <a:t>(PDF)</a:t>
            </a:r>
            <a:endParaRPr lang="en-US" dirty="0"/>
          </a:p>
          <a:p>
            <a:pPr marL="868680" lvl="1" indent="-457200">
              <a:buFont typeface="+mj-lt"/>
              <a:buAutoNum type="arabicPeriod"/>
            </a:pPr>
            <a:r>
              <a:rPr lang="en-US" dirty="0"/>
              <a:t>Course Overview and </a:t>
            </a:r>
            <a:r>
              <a:rPr lang="en-US" dirty="0" smtClean="0"/>
              <a:t>Introduction </a:t>
            </a:r>
            <a:endParaRPr lang="en-US" dirty="0"/>
          </a:p>
          <a:p>
            <a:pPr marL="868680" lvl="1" indent="-457200">
              <a:buFont typeface="+mj-lt"/>
              <a:buAutoNum type="arabicPeriod"/>
            </a:pPr>
            <a:r>
              <a:rPr lang="en-US" dirty="0"/>
              <a:t>Learning Objectives (Competencies</a:t>
            </a:r>
            <a:r>
              <a:rPr lang="en-US" dirty="0" smtClean="0"/>
              <a:t>) </a:t>
            </a:r>
            <a:r>
              <a:rPr lang="en-US" sz="1600" b="1" dirty="0" smtClean="0">
                <a:solidFill>
                  <a:schemeClr val="accent2"/>
                </a:solidFill>
              </a:rPr>
              <a:t>(</a:t>
            </a:r>
            <a:r>
              <a:rPr lang="en-US" sz="1600" b="1" dirty="0" smtClean="0">
                <a:solidFill>
                  <a:schemeClr val="accent2"/>
                </a:solidFill>
                <a:hlinkClick r:id="rId4"/>
              </a:rPr>
              <a:t>PDF</a:t>
            </a:r>
            <a:r>
              <a:rPr lang="en-US" sz="1600" b="1" dirty="0" smtClean="0">
                <a:solidFill>
                  <a:schemeClr val="accent2"/>
                </a:solidFill>
              </a:rPr>
              <a:t>)</a:t>
            </a:r>
            <a:endParaRPr lang="en-US" b="1" dirty="0">
              <a:solidFill>
                <a:schemeClr val="accent2"/>
              </a:solidFill>
            </a:endParaRPr>
          </a:p>
          <a:p>
            <a:pPr marL="868680" lvl="1" indent="-457200">
              <a:buFont typeface="+mj-lt"/>
              <a:buAutoNum type="arabicPeriod"/>
            </a:pPr>
            <a:r>
              <a:rPr lang="en-US" dirty="0"/>
              <a:t>Assessment and Measurement</a:t>
            </a:r>
          </a:p>
          <a:p>
            <a:pPr marL="868680" lvl="1" indent="-457200">
              <a:buFont typeface="+mj-lt"/>
              <a:buAutoNum type="arabicPeriod"/>
            </a:pPr>
            <a:r>
              <a:rPr lang="en-US" dirty="0"/>
              <a:t>Instructional Materials</a:t>
            </a:r>
          </a:p>
          <a:p>
            <a:pPr marL="868680" lvl="1" indent="-457200">
              <a:buFont typeface="+mj-lt"/>
              <a:buAutoNum type="arabicPeriod"/>
            </a:pPr>
            <a:r>
              <a:rPr lang="en-US" dirty="0"/>
              <a:t>Learner Interaction and Engagement</a:t>
            </a:r>
          </a:p>
          <a:p>
            <a:pPr marL="868680" lvl="1" indent="-457200">
              <a:buFont typeface="+mj-lt"/>
              <a:buAutoNum type="arabicPeriod"/>
            </a:pPr>
            <a:r>
              <a:rPr lang="en-US" dirty="0"/>
              <a:t>Course Technology</a:t>
            </a:r>
          </a:p>
          <a:p>
            <a:pPr marL="868680" lvl="1" indent="-457200">
              <a:buFont typeface="+mj-lt"/>
              <a:buAutoNum type="arabicPeriod"/>
            </a:pPr>
            <a:r>
              <a:rPr lang="en-US" dirty="0"/>
              <a:t>Learner Support</a:t>
            </a:r>
          </a:p>
          <a:p>
            <a:pPr marL="868680" lvl="1" indent="-457200">
              <a:buFont typeface="+mj-lt"/>
              <a:buAutoNum type="arabicPeriod"/>
            </a:pPr>
            <a:r>
              <a:rPr lang="en-US" dirty="0"/>
              <a:t>Accessibility</a:t>
            </a:r>
            <a:endParaRPr lang="en-US" dirty="0" smtClean="0"/>
          </a:p>
          <a:p>
            <a:endParaRPr lang="en-US" dirty="0"/>
          </a:p>
        </p:txBody>
      </p:sp>
      <p:sp>
        <p:nvSpPr>
          <p:cNvPr id="3" name="Title 2"/>
          <p:cNvSpPr>
            <a:spLocks noGrp="1"/>
          </p:cNvSpPr>
          <p:nvPr>
            <p:ph type="title"/>
          </p:nvPr>
        </p:nvSpPr>
        <p:spPr/>
        <p:txBody>
          <a:bodyPr/>
          <a:lstStyle/>
          <a:p>
            <a:r>
              <a:rPr lang="en-US" dirty="0" smtClean="0"/>
              <a:t>Quality Matters</a:t>
            </a:r>
            <a:endParaRPr lang="en-US" dirty="0"/>
          </a:p>
        </p:txBody>
      </p:sp>
      <p:sp>
        <p:nvSpPr>
          <p:cNvPr id="5" name="TextBox 4"/>
          <p:cNvSpPr txBox="1"/>
          <p:nvPr/>
        </p:nvSpPr>
        <p:spPr>
          <a:xfrm>
            <a:off x="8122832" y="6225520"/>
            <a:ext cx="454233" cy="253916"/>
          </a:xfrm>
          <a:prstGeom prst="rect">
            <a:avLst/>
          </a:prstGeom>
          <a:noFill/>
        </p:spPr>
        <p:txBody>
          <a:bodyPr wrap="none" rtlCol="0">
            <a:spAutoFit/>
          </a:bodyPr>
          <a:lstStyle/>
          <a:p>
            <a:r>
              <a:rPr lang="en-US" sz="1000" dirty="0" smtClean="0"/>
              <a:t>May</a:t>
            </a:r>
            <a:endParaRPr lang="en-US" sz="1000" dirty="0"/>
          </a:p>
        </p:txBody>
      </p:sp>
    </p:spTree>
    <p:extLst>
      <p:ext uri="{BB962C8B-B14F-4D97-AF65-F5344CB8AC3E}">
        <p14:creationId xmlns:p14="http://schemas.microsoft.com/office/powerpoint/2010/main" xmlns="" val="2378015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Even shorter?</a:t>
            </a:r>
            <a:endParaRPr lang="en-US" dirty="0"/>
          </a:p>
        </p:txBody>
      </p:sp>
    </p:spTree>
    <p:extLst>
      <p:ext uri="{BB962C8B-B14F-4D97-AF65-F5344CB8AC3E}">
        <p14:creationId xmlns:p14="http://schemas.microsoft.com/office/powerpoint/2010/main" xmlns="" val="482072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540545"/>
            <a:ext cx="7756263" cy="1776909"/>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Modules or</a:t>
            </a:r>
          </a:p>
          <a:p>
            <a:r>
              <a:rPr lang="en-US" dirty="0" smtClean="0"/>
              <a:t>Resources &amp; Materials?</a:t>
            </a:r>
            <a:endParaRPr lang="en-US" dirty="0"/>
          </a:p>
        </p:txBody>
      </p:sp>
    </p:spTree>
    <p:extLst>
      <p:ext uri="{BB962C8B-B14F-4D97-AF65-F5344CB8AC3E}">
        <p14:creationId xmlns:p14="http://schemas.microsoft.com/office/powerpoint/2010/main" xmlns="" val="1896248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682343"/>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Objective 2</a:t>
            </a:r>
            <a:endParaRPr lang="en-US" dirty="0"/>
          </a:p>
        </p:txBody>
      </p:sp>
      <p:sp>
        <p:nvSpPr>
          <p:cNvPr id="2" name="TextBox 1"/>
          <p:cNvSpPr txBox="1"/>
          <p:nvPr/>
        </p:nvSpPr>
        <p:spPr>
          <a:xfrm>
            <a:off x="1206713" y="2770257"/>
            <a:ext cx="6730574" cy="2246769"/>
          </a:xfrm>
          <a:prstGeom prst="rect">
            <a:avLst/>
          </a:prstGeom>
          <a:noFill/>
        </p:spPr>
        <p:txBody>
          <a:bodyPr wrap="square" rtlCol="0">
            <a:spAutoFit/>
          </a:bodyPr>
          <a:lstStyle/>
          <a:p>
            <a:pPr algn="ctr"/>
            <a:r>
              <a:rPr lang="en-US" sz="2800" b="1" dirty="0"/>
              <a:t>Students will be able to critique/analyze the successful and unsuccessful elements of their own site design, their peers’ site designs and designs available across the web.</a:t>
            </a:r>
          </a:p>
        </p:txBody>
      </p:sp>
    </p:spTree>
    <p:extLst>
      <p:ext uri="{BB962C8B-B14F-4D97-AF65-F5344CB8AC3E}">
        <p14:creationId xmlns:p14="http://schemas.microsoft.com/office/powerpoint/2010/main" xmlns="" val="1009224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Activities and Assessments for Objective 2</a:t>
            </a:r>
            <a:endParaRPr lang="en-US" dirty="0"/>
          </a:p>
        </p:txBody>
      </p:sp>
      <p:sp>
        <p:nvSpPr>
          <p:cNvPr id="2" name="TextBox 1"/>
          <p:cNvSpPr txBox="1"/>
          <p:nvPr/>
        </p:nvSpPr>
        <p:spPr>
          <a:xfrm>
            <a:off x="1502647" y="4108798"/>
            <a:ext cx="6138707" cy="954107"/>
          </a:xfrm>
          <a:prstGeom prst="rect">
            <a:avLst/>
          </a:prstGeom>
          <a:noFill/>
        </p:spPr>
        <p:txBody>
          <a:bodyPr wrap="square" rtlCol="0">
            <a:spAutoFit/>
          </a:bodyPr>
          <a:lstStyle/>
          <a:p>
            <a:pPr algn="ctr"/>
            <a:r>
              <a:rPr lang="en-US" sz="2800" b="1" dirty="0" smtClean="0"/>
              <a:t>Website presentations</a:t>
            </a:r>
            <a:br>
              <a:rPr lang="en-US" sz="2800" b="1" dirty="0" smtClean="0"/>
            </a:br>
            <a:r>
              <a:rPr lang="en-US" sz="2800" b="1" dirty="0" smtClean="0"/>
              <a:t>In-class critiques</a:t>
            </a:r>
            <a:endParaRPr lang="en-US" sz="2800" b="1" dirty="0"/>
          </a:p>
        </p:txBody>
      </p:sp>
    </p:spTree>
    <p:extLst>
      <p:ext uri="{BB962C8B-B14F-4D97-AF65-F5344CB8AC3E}">
        <p14:creationId xmlns:p14="http://schemas.microsoft.com/office/powerpoint/2010/main" xmlns="" val="61387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Converting Objective 2 from Classroom to Online</a:t>
            </a:r>
            <a:endParaRPr lang="en-US" dirty="0"/>
          </a:p>
        </p:txBody>
      </p:sp>
      <p:sp>
        <p:nvSpPr>
          <p:cNvPr id="2" name="TextBox 1"/>
          <p:cNvSpPr txBox="1"/>
          <p:nvPr/>
        </p:nvSpPr>
        <p:spPr>
          <a:xfrm>
            <a:off x="1502647" y="4108798"/>
            <a:ext cx="6138707" cy="523220"/>
          </a:xfrm>
          <a:prstGeom prst="rect">
            <a:avLst/>
          </a:prstGeom>
          <a:noFill/>
        </p:spPr>
        <p:txBody>
          <a:bodyPr wrap="square" rtlCol="0">
            <a:spAutoFit/>
          </a:bodyPr>
          <a:lstStyle/>
          <a:p>
            <a:pPr algn="ctr"/>
            <a:r>
              <a:rPr lang="en-US" sz="2800" b="1" dirty="0" smtClean="0"/>
              <a:t>Discussion forum</a:t>
            </a:r>
          </a:p>
        </p:txBody>
      </p:sp>
    </p:spTree>
    <p:extLst>
      <p:ext uri="{BB962C8B-B14F-4D97-AF65-F5344CB8AC3E}">
        <p14:creationId xmlns:p14="http://schemas.microsoft.com/office/powerpoint/2010/main" xmlns="" val="3025637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454573"/>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Participation?</a:t>
            </a:r>
            <a:endParaRPr lang="en-US" dirty="0"/>
          </a:p>
        </p:txBody>
      </p:sp>
      <p:sp>
        <p:nvSpPr>
          <p:cNvPr id="2" name="TextBox 1"/>
          <p:cNvSpPr txBox="1"/>
          <p:nvPr/>
        </p:nvSpPr>
        <p:spPr>
          <a:xfrm>
            <a:off x="2116796" y="3542487"/>
            <a:ext cx="4935476" cy="523220"/>
          </a:xfrm>
          <a:prstGeom prst="rect">
            <a:avLst/>
          </a:prstGeom>
          <a:noFill/>
        </p:spPr>
        <p:txBody>
          <a:bodyPr wrap="square" rtlCol="0">
            <a:spAutoFit/>
          </a:bodyPr>
          <a:lstStyle/>
          <a:p>
            <a:pPr algn="ctr"/>
            <a:r>
              <a:rPr lang="en-US" sz="2800" b="1" dirty="0" smtClean="0"/>
              <a:t>Points for posts?</a:t>
            </a:r>
          </a:p>
        </p:txBody>
      </p:sp>
    </p:spTree>
    <p:extLst>
      <p:ext uri="{BB962C8B-B14F-4D97-AF65-F5344CB8AC3E}">
        <p14:creationId xmlns:p14="http://schemas.microsoft.com/office/powerpoint/2010/main" xmlns="" val="1813115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454573"/>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Not exclusive to online</a:t>
            </a:r>
            <a:endParaRPr lang="en-US" dirty="0"/>
          </a:p>
        </p:txBody>
      </p:sp>
      <p:sp>
        <p:nvSpPr>
          <p:cNvPr id="2" name="TextBox 1"/>
          <p:cNvSpPr txBox="1"/>
          <p:nvPr/>
        </p:nvSpPr>
        <p:spPr>
          <a:xfrm>
            <a:off x="2116796" y="3542487"/>
            <a:ext cx="4935476" cy="954107"/>
          </a:xfrm>
          <a:prstGeom prst="rect">
            <a:avLst/>
          </a:prstGeom>
          <a:noFill/>
        </p:spPr>
        <p:txBody>
          <a:bodyPr wrap="square" rtlCol="0">
            <a:spAutoFit/>
          </a:bodyPr>
          <a:lstStyle/>
          <a:p>
            <a:pPr algn="ctr"/>
            <a:r>
              <a:rPr lang="en-US" sz="2800" b="1" dirty="0" smtClean="0"/>
              <a:t>The “talkers” ( 10% )</a:t>
            </a:r>
          </a:p>
          <a:p>
            <a:pPr algn="ctr"/>
            <a:r>
              <a:rPr lang="en-US" sz="2800" b="1" dirty="0" smtClean="0"/>
              <a:t>The “</a:t>
            </a:r>
            <a:r>
              <a:rPr lang="en-US" sz="2800" b="1" dirty="0" err="1" smtClean="0"/>
              <a:t>texters</a:t>
            </a:r>
            <a:r>
              <a:rPr lang="en-US" sz="2800" b="1" dirty="0" smtClean="0"/>
              <a:t>” ( 90% )</a:t>
            </a:r>
          </a:p>
        </p:txBody>
      </p:sp>
    </p:spTree>
    <p:extLst>
      <p:ext uri="{BB962C8B-B14F-4D97-AF65-F5344CB8AC3E}">
        <p14:creationId xmlns:p14="http://schemas.microsoft.com/office/powerpoint/2010/main" xmlns="" val="1218045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362067"/>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Objective 3</a:t>
            </a:r>
            <a:endParaRPr lang="en-US" dirty="0"/>
          </a:p>
        </p:txBody>
      </p:sp>
      <p:sp>
        <p:nvSpPr>
          <p:cNvPr id="2" name="TextBox 1"/>
          <p:cNvSpPr txBox="1"/>
          <p:nvPr/>
        </p:nvSpPr>
        <p:spPr>
          <a:xfrm>
            <a:off x="1206713" y="3449981"/>
            <a:ext cx="6730574" cy="954107"/>
          </a:xfrm>
          <a:prstGeom prst="rect">
            <a:avLst/>
          </a:prstGeom>
          <a:noFill/>
        </p:spPr>
        <p:txBody>
          <a:bodyPr wrap="square" rtlCol="0">
            <a:spAutoFit/>
          </a:bodyPr>
          <a:lstStyle/>
          <a:p>
            <a:pPr algn="ctr"/>
            <a:r>
              <a:rPr lang="en-US" sz="2800" b="1" dirty="0"/>
              <a:t>Students will begin to develop personal standards for professional work.</a:t>
            </a:r>
          </a:p>
        </p:txBody>
      </p:sp>
    </p:spTree>
    <p:extLst>
      <p:ext uri="{BB962C8B-B14F-4D97-AF65-F5344CB8AC3E}">
        <p14:creationId xmlns:p14="http://schemas.microsoft.com/office/powerpoint/2010/main" xmlns="" val="2448854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Activities and Assessments for Objective 3</a:t>
            </a:r>
            <a:endParaRPr lang="en-US" dirty="0"/>
          </a:p>
        </p:txBody>
      </p:sp>
      <p:sp>
        <p:nvSpPr>
          <p:cNvPr id="2" name="TextBox 1"/>
          <p:cNvSpPr txBox="1"/>
          <p:nvPr/>
        </p:nvSpPr>
        <p:spPr>
          <a:xfrm>
            <a:off x="1502647" y="4108798"/>
            <a:ext cx="6138707" cy="523220"/>
          </a:xfrm>
          <a:prstGeom prst="rect">
            <a:avLst/>
          </a:prstGeom>
          <a:noFill/>
        </p:spPr>
        <p:txBody>
          <a:bodyPr wrap="square" rtlCol="0">
            <a:spAutoFit/>
          </a:bodyPr>
          <a:lstStyle/>
          <a:p>
            <a:pPr algn="ctr"/>
            <a:r>
              <a:rPr lang="en-US" sz="2800" b="1" dirty="0"/>
              <a:t>Classroom Discussion</a:t>
            </a:r>
          </a:p>
        </p:txBody>
      </p:sp>
    </p:spTree>
    <p:extLst>
      <p:ext uri="{BB962C8B-B14F-4D97-AF65-F5344CB8AC3E}">
        <p14:creationId xmlns:p14="http://schemas.microsoft.com/office/powerpoint/2010/main" xmlns="" val="620741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2745934"/>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Converting Objective 3 from Classroom to Online</a:t>
            </a:r>
            <a:endParaRPr lang="en-US" dirty="0"/>
          </a:p>
        </p:txBody>
      </p:sp>
      <p:sp>
        <p:nvSpPr>
          <p:cNvPr id="2" name="TextBox 1"/>
          <p:cNvSpPr txBox="1"/>
          <p:nvPr/>
        </p:nvSpPr>
        <p:spPr>
          <a:xfrm>
            <a:off x="1502647" y="4108798"/>
            <a:ext cx="6138707" cy="954107"/>
          </a:xfrm>
          <a:prstGeom prst="rect">
            <a:avLst/>
          </a:prstGeom>
          <a:noFill/>
        </p:spPr>
        <p:txBody>
          <a:bodyPr wrap="square" rtlCol="0">
            <a:spAutoFit/>
          </a:bodyPr>
          <a:lstStyle/>
          <a:p>
            <a:pPr algn="ctr"/>
            <a:r>
              <a:rPr lang="en-US" sz="2800" b="1" dirty="0"/>
              <a:t>Design Journal / Blog</a:t>
            </a:r>
          </a:p>
          <a:p>
            <a:pPr algn="ctr"/>
            <a:r>
              <a:rPr lang="en-US" sz="2800" b="1" dirty="0"/>
              <a:t>( not just for online! )</a:t>
            </a:r>
          </a:p>
        </p:txBody>
      </p:sp>
    </p:spTree>
    <p:extLst>
      <p:ext uri="{BB962C8B-B14F-4D97-AF65-F5344CB8AC3E}">
        <p14:creationId xmlns:p14="http://schemas.microsoft.com/office/powerpoint/2010/main" xmlns="" val="2423243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M-imag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20700"/>
            <a:ext cx="9144000" cy="5807813"/>
          </a:xfrm>
          <a:prstGeom prst="rect">
            <a:avLst/>
          </a:prstGeom>
        </p:spPr>
      </p:pic>
    </p:spTree>
    <p:extLst>
      <p:ext uri="{BB962C8B-B14F-4D97-AF65-F5344CB8AC3E}">
        <p14:creationId xmlns:p14="http://schemas.microsoft.com/office/powerpoint/2010/main" xmlns="" val="2827504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Online to Classroom</a:t>
            </a:r>
            <a:endParaRPr lang="en-US" dirty="0"/>
          </a:p>
        </p:txBody>
      </p:sp>
    </p:spTree>
    <p:extLst>
      <p:ext uri="{BB962C8B-B14F-4D97-AF65-F5344CB8AC3E}">
        <p14:creationId xmlns:p14="http://schemas.microsoft.com/office/powerpoint/2010/main" xmlns="" val="1017716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2935268"/>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Lecture Heavy</a:t>
            </a:r>
            <a:endParaRPr lang="en-US" dirty="0"/>
          </a:p>
        </p:txBody>
      </p:sp>
    </p:spTree>
    <p:extLst>
      <p:ext uri="{BB962C8B-B14F-4D97-AF65-F5344CB8AC3E}">
        <p14:creationId xmlns:p14="http://schemas.microsoft.com/office/powerpoint/2010/main" xmlns="" val="305097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454573"/>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Blended Course</a:t>
            </a:r>
            <a:endParaRPr lang="en-US" dirty="0"/>
          </a:p>
        </p:txBody>
      </p:sp>
      <p:sp>
        <p:nvSpPr>
          <p:cNvPr id="2" name="TextBox 1"/>
          <p:cNvSpPr txBox="1"/>
          <p:nvPr/>
        </p:nvSpPr>
        <p:spPr>
          <a:xfrm>
            <a:off x="1731038" y="3542487"/>
            <a:ext cx="5681925" cy="954107"/>
          </a:xfrm>
          <a:prstGeom prst="rect">
            <a:avLst/>
          </a:prstGeom>
          <a:noFill/>
        </p:spPr>
        <p:txBody>
          <a:bodyPr wrap="square" rtlCol="0">
            <a:spAutoFit/>
          </a:bodyPr>
          <a:lstStyle/>
          <a:p>
            <a:pPr algn="ctr"/>
            <a:r>
              <a:rPr lang="en-US" sz="2800" b="1" dirty="0"/>
              <a:t>Video lectures open up class time </a:t>
            </a:r>
          </a:p>
          <a:p>
            <a:pPr algn="ctr"/>
            <a:r>
              <a:rPr lang="en-US" sz="2800" b="1" dirty="0"/>
              <a:t>for direct instruction / lab</a:t>
            </a:r>
          </a:p>
        </p:txBody>
      </p:sp>
    </p:spTree>
    <p:extLst>
      <p:ext uri="{BB962C8B-B14F-4D97-AF65-F5344CB8AC3E}">
        <p14:creationId xmlns:p14="http://schemas.microsoft.com/office/powerpoint/2010/main" xmlns="" val="3170131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&amp; Drama</a:t>
            </a:r>
            <a:endParaRPr lang="en-US" dirty="0"/>
          </a:p>
        </p:txBody>
      </p:sp>
      <p:sp>
        <p:nvSpPr>
          <p:cNvPr id="3" name="Text Placeholder 2"/>
          <p:cNvSpPr>
            <a:spLocks noGrp="1"/>
          </p:cNvSpPr>
          <p:nvPr>
            <p:ph type="body" idx="1"/>
          </p:nvPr>
        </p:nvSpPr>
        <p:spPr/>
        <p:txBody>
          <a:bodyPr/>
          <a:lstStyle/>
          <a:p>
            <a:r>
              <a:rPr lang="en-US" dirty="0" smtClean="0"/>
              <a:t>Department of English</a:t>
            </a:r>
            <a:endParaRPr lang="en-US" dirty="0"/>
          </a:p>
        </p:txBody>
      </p:sp>
    </p:spTree>
    <p:extLst>
      <p:ext uri="{BB962C8B-B14F-4D97-AF65-F5344CB8AC3E}">
        <p14:creationId xmlns:p14="http://schemas.microsoft.com/office/powerpoint/2010/main" xmlns="" val="1155818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1770166"/>
            <a:ext cx="7756263" cy="262699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ENG 124</a:t>
            </a:r>
          </a:p>
          <a:p>
            <a:endParaRPr lang="en-US" dirty="0" smtClean="0"/>
          </a:p>
          <a:p>
            <a:r>
              <a:rPr lang="en-US" dirty="0" smtClean="0"/>
              <a:t>Film Style &amp; Literature</a:t>
            </a:r>
          </a:p>
          <a:p>
            <a:endParaRPr lang="en-US" dirty="0"/>
          </a:p>
          <a:p>
            <a:r>
              <a:rPr lang="en-US" dirty="0" smtClean="0">
                <a:hlinkClick r:id="rId2"/>
              </a:rPr>
              <a:t>ReggieNet</a:t>
            </a:r>
            <a:endParaRPr lang="en-US" dirty="0"/>
          </a:p>
        </p:txBody>
      </p:sp>
      <p:sp>
        <p:nvSpPr>
          <p:cNvPr id="4" name="TextBox 3"/>
          <p:cNvSpPr txBox="1"/>
          <p:nvPr/>
        </p:nvSpPr>
        <p:spPr>
          <a:xfrm>
            <a:off x="970991" y="4467456"/>
            <a:ext cx="6676906" cy="523220"/>
          </a:xfrm>
          <a:prstGeom prst="rect">
            <a:avLst/>
          </a:prstGeom>
          <a:noFill/>
        </p:spPr>
        <p:txBody>
          <a:bodyPr wrap="square" rtlCol="0">
            <a:spAutoFit/>
          </a:bodyPr>
          <a:lstStyle/>
          <a:p>
            <a:pPr algn="ctr"/>
            <a:r>
              <a:rPr lang="en-US" sz="2800" b="1" dirty="0" smtClean="0"/>
              <a:t>( </a:t>
            </a:r>
            <a:r>
              <a:rPr lang="en-US" sz="2800" b="1" dirty="0" smtClean="0">
                <a:hlinkClick r:id="rId3"/>
              </a:rPr>
              <a:t>Course Website</a:t>
            </a:r>
            <a:r>
              <a:rPr lang="en-US" sz="2800" b="1" dirty="0" smtClean="0"/>
              <a:t>)</a:t>
            </a:r>
            <a:endParaRPr lang="en-US" sz="2800" b="1" dirty="0"/>
          </a:p>
        </p:txBody>
      </p:sp>
      <p:pic>
        <p:nvPicPr>
          <p:cNvPr id="2" name="Picture 1" descr="Stylized Moments cove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29561" y="0"/>
            <a:ext cx="4064000" cy="3048000"/>
          </a:xfrm>
          <a:prstGeom prst="rect">
            <a:avLst/>
          </a:prstGeom>
        </p:spPr>
      </p:pic>
    </p:spTree>
    <p:extLst>
      <p:ext uri="{BB962C8B-B14F-4D97-AF65-F5344CB8AC3E}">
        <p14:creationId xmlns:p14="http://schemas.microsoft.com/office/powerpoint/2010/main" xmlns="" val="1498545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490" y="1659963"/>
            <a:ext cx="7756263" cy="4166058"/>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30 students </a:t>
            </a:r>
            <a:br>
              <a:rPr lang="en-US" dirty="0" smtClean="0"/>
            </a:br>
            <a:r>
              <a:rPr lang="en-US" dirty="0" smtClean="0"/>
              <a:t>or </a:t>
            </a:r>
          </a:p>
          <a:p>
            <a:r>
              <a:rPr lang="en-US" dirty="0" smtClean="0"/>
              <a:t>100 w/ TA</a:t>
            </a:r>
          </a:p>
          <a:p>
            <a:r>
              <a:rPr lang="en-US" dirty="0" smtClean="0"/>
              <a:t/>
            </a:r>
            <a:br>
              <a:rPr lang="en-US" dirty="0" smtClean="0"/>
            </a:br>
            <a:r>
              <a:rPr lang="en-US" dirty="0" smtClean="0"/>
              <a:t>Middle Core</a:t>
            </a:r>
          </a:p>
          <a:p>
            <a:r>
              <a:rPr lang="en-US" dirty="0" smtClean="0"/>
              <a:t>Gen Ed      </a:t>
            </a:r>
            <a:endParaRPr lang="en-US" dirty="0"/>
          </a:p>
        </p:txBody>
      </p:sp>
      <p:pic>
        <p:nvPicPr>
          <p:cNvPr id="2" name="Picture 1" descr="Maltes1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099" y="152789"/>
            <a:ext cx="1880237" cy="1862947"/>
          </a:xfrm>
          <a:prstGeom prst="rect">
            <a:avLst/>
          </a:prstGeom>
        </p:spPr>
      </p:pic>
      <p:pic>
        <p:nvPicPr>
          <p:cNvPr id="4" name="Picture 3" descr="Stagec1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70544" y="4354507"/>
            <a:ext cx="1643217" cy="2322054"/>
          </a:xfrm>
          <a:prstGeom prst="rect">
            <a:avLst/>
          </a:prstGeom>
        </p:spPr>
      </p:pic>
    </p:spTree>
    <p:extLst>
      <p:ext uri="{BB962C8B-B14F-4D97-AF65-F5344CB8AC3E}">
        <p14:creationId xmlns:p14="http://schemas.microsoft.com/office/powerpoint/2010/main" xmlns="" val="3284193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987465"/>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Advantages</a:t>
            </a:r>
            <a:endParaRPr lang="en-US" dirty="0"/>
          </a:p>
        </p:txBody>
      </p:sp>
      <p:sp>
        <p:nvSpPr>
          <p:cNvPr id="2" name="TextBox 1"/>
          <p:cNvSpPr txBox="1"/>
          <p:nvPr/>
        </p:nvSpPr>
        <p:spPr>
          <a:xfrm>
            <a:off x="2116796" y="3263990"/>
            <a:ext cx="4935476" cy="2246769"/>
          </a:xfrm>
          <a:prstGeom prst="rect">
            <a:avLst/>
          </a:prstGeom>
          <a:noFill/>
        </p:spPr>
        <p:txBody>
          <a:bodyPr wrap="square" rtlCol="0">
            <a:spAutoFit/>
          </a:bodyPr>
          <a:lstStyle/>
          <a:p>
            <a:pPr algn="ctr"/>
            <a:r>
              <a:rPr lang="en-US" sz="2800" b="1" dirty="0" err="1" smtClean="0"/>
              <a:t>Asynchronicity</a:t>
            </a:r>
            <a:endParaRPr lang="en-US" sz="2800" b="1" dirty="0" smtClean="0"/>
          </a:p>
          <a:p>
            <a:pPr algn="ctr"/>
            <a:r>
              <a:rPr lang="en-US" sz="2800" b="1" dirty="0" smtClean="0"/>
              <a:t>Films streamed to student devices</a:t>
            </a:r>
          </a:p>
          <a:p>
            <a:pPr algn="ctr"/>
            <a:r>
              <a:rPr lang="en-US" sz="2800" b="1" dirty="0" smtClean="0"/>
              <a:t>“Lectures” contained in Textbook  </a:t>
            </a:r>
            <a:endParaRPr lang="en-US" sz="2800" b="1" dirty="0"/>
          </a:p>
        </p:txBody>
      </p:sp>
      <p:pic>
        <p:nvPicPr>
          <p:cNvPr id="4" name="Picture 3" descr="noto3.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415" y="164747"/>
            <a:ext cx="1935381" cy="2741789"/>
          </a:xfrm>
          <a:prstGeom prst="rect">
            <a:avLst/>
          </a:prstGeom>
        </p:spPr>
      </p:pic>
      <p:pic>
        <p:nvPicPr>
          <p:cNvPr id="5" name="Picture 4" descr="verti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52272" y="3835958"/>
            <a:ext cx="1887410" cy="2868518"/>
          </a:xfrm>
          <a:prstGeom prst="rect">
            <a:avLst/>
          </a:prstGeom>
        </p:spPr>
      </p:pic>
    </p:spTree>
    <p:extLst>
      <p:ext uri="{BB962C8B-B14F-4D97-AF65-F5344CB8AC3E}">
        <p14:creationId xmlns:p14="http://schemas.microsoft.com/office/powerpoint/2010/main" xmlns="" val="1570098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2176076"/>
            <a:ext cx="7756263" cy="2545486"/>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smtClean="0"/>
              <a:t>Stylized Moments: Turning Film Style Into Meaning</a:t>
            </a:r>
          </a:p>
          <a:p>
            <a:r>
              <a:rPr lang="en-US" dirty="0" smtClean="0">
                <a:hlinkClick r:id="rId2"/>
              </a:rPr>
              <a:t>Smashwords</a:t>
            </a:r>
            <a:endParaRPr lang="en-US" dirty="0"/>
          </a:p>
        </p:txBody>
      </p:sp>
      <p:pic>
        <p:nvPicPr>
          <p:cNvPr id="2" name="Picture 1" descr="salesimage.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5371" y="181439"/>
            <a:ext cx="1255948" cy="2303380"/>
          </a:xfrm>
          <a:prstGeom prst="rect">
            <a:avLst/>
          </a:prstGeom>
        </p:spPr>
      </p:pic>
      <p:pic>
        <p:nvPicPr>
          <p:cNvPr id="4" name="Picture 3" descr="who's_19.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56489" y="4480117"/>
            <a:ext cx="1787511" cy="2280185"/>
          </a:xfrm>
          <a:prstGeom prst="rect">
            <a:avLst/>
          </a:prstGeom>
        </p:spPr>
      </p:pic>
    </p:spTree>
    <p:extLst>
      <p:ext uri="{BB962C8B-B14F-4D97-AF65-F5344CB8AC3E}">
        <p14:creationId xmlns:p14="http://schemas.microsoft.com/office/powerpoint/2010/main" xmlns="" val="900586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4135"/>
            <a:ext cx="4572000" cy="5909311"/>
          </a:xfrm>
          <a:prstGeom prst="rect">
            <a:avLst/>
          </a:prstGeom>
        </p:spPr>
        <p:txBody>
          <a:bodyPr>
            <a:spAutoFit/>
          </a:bodyPr>
          <a:lstStyle/>
          <a:p>
            <a:r>
              <a:rPr lang="en-US" dirty="0"/>
              <a:t>Think of this course as an intensive English Department literature course in which</a:t>
            </a:r>
          </a:p>
          <a:p>
            <a:r>
              <a:rPr lang="en-US" dirty="0"/>
              <a:t>you write essays in a "foreign" language--the language of film. The theory of Film</a:t>
            </a:r>
          </a:p>
          <a:p>
            <a:r>
              <a:rPr lang="en-US" dirty="0"/>
              <a:t>Style &amp; Literature argues that style can be described, analyzed, and turned into</a:t>
            </a:r>
          </a:p>
          <a:p>
            <a:r>
              <a:rPr lang="en-US" dirty="0"/>
              <a:t>meaning via metaphor. Your goal is to acquire adequate film vocabulary and skill </a:t>
            </a:r>
            <a:r>
              <a:rPr lang="en-US" dirty="0" smtClean="0"/>
              <a:t>to convert </a:t>
            </a:r>
            <a:r>
              <a:rPr lang="en-US" dirty="0"/>
              <a:t>your observations of camera placement and movement, lighting, spatial</a:t>
            </a:r>
          </a:p>
          <a:p>
            <a:r>
              <a:rPr lang="en-US" dirty="0"/>
              <a:t>relationships, soundtrack, etc. into an analysis of the meaning of a "stylized </a:t>
            </a:r>
            <a:r>
              <a:rPr lang="en-US" dirty="0" smtClean="0"/>
              <a:t>moment” and</a:t>
            </a:r>
            <a:r>
              <a:rPr lang="en-US" dirty="0"/>
              <a:t>, from that, of the film as a whole. Do not be misled by the fact that this is </a:t>
            </a:r>
            <a:r>
              <a:rPr lang="en-US" dirty="0" smtClean="0"/>
              <a:t>a 100 </a:t>
            </a:r>
            <a:r>
              <a:rPr lang="en-US" dirty="0"/>
              <a:t>level General Education course--it is nonetheless challenging.</a:t>
            </a:r>
          </a:p>
          <a:p>
            <a:r>
              <a:rPr lang="en-US" dirty="0"/>
              <a:t>It is essential to distinguish between style and significance: all stylized moments </a:t>
            </a:r>
            <a:r>
              <a:rPr lang="en-US" dirty="0" smtClean="0"/>
              <a:t>carry meaning</a:t>
            </a:r>
            <a:r>
              <a:rPr lang="en-US" dirty="0"/>
              <a:t>, not all significant moments are stylized-</a:t>
            </a:r>
            <a:r>
              <a:rPr lang="en-US" dirty="0" smtClean="0"/>
              <a:t>-see </a:t>
            </a:r>
            <a:r>
              <a:rPr lang="en-US" dirty="0"/>
              <a:t>Guide to Writing Papers and </a:t>
            </a:r>
            <a:r>
              <a:rPr lang="en-US" dirty="0" err="1"/>
              <a:t>eTextbook</a:t>
            </a:r>
            <a:r>
              <a:rPr lang="en-US" dirty="0"/>
              <a:t>. </a:t>
            </a:r>
          </a:p>
        </p:txBody>
      </p:sp>
      <p:pic>
        <p:nvPicPr>
          <p:cNvPr id="3" name="Picture 2" descr="Dutchm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370" y="167481"/>
            <a:ext cx="1604823" cy="2470383"/>
          </a:xfrm>
          <a:prstGeom prst="rect">
            <a:avLst/>
          </a:prstGeom>
        </p:spPr>
      </p:pic>
      <p:pic>
        <p:nvPicPr>
          <p:cNvPr id="4" name="Picture 3" descr="miss juli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6138" y="4317200"/>
            <a:ext cx="1607291" cy="2380724"/>
          </a:xfrm>
          <a:prstGeom prst="rect">
            <a:avLst/>
          </a:prstGeom>
        </p:spPr>
      </p:pic>
    </p:spTree>
    <p:extLst>
      <p:ext uri="{BB962C8B-B14F-4D97-AF65-F5344CB8AC3E}">
        <p14:creationId xmlns:p14="http://schemas.microsoft.com/office/powerpoint/2010/main" xmlns="" val="2871345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1362864"/>
            <a:ext cx="7756263" cy="1853873"/>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Activities and Assessments</a:t>
            </a:r>
            <a:endParaRPr lang="en-US" dirty="0"/>
          </a:p>
        </p:txBody>
      </p:sp>
      <p:sp>
        <p:nvSpPr>
          <p:cNvPr id="2" name="TextBox 1"/>
          <p:cNvSpPr txBox="1"/>
          <p:nvPr/>
        </p:nvSpPr>
        <p:spPr>
          <a:xfrm>
            <a:off x="1502647" y="4108798"/>
            <a:ext cx="6138707" cy="2246769"/>
          </a:xfrm>
          <a:prstGeom prst="rect">
            <a:avLst/>
          </a:prstGeom>
          <a:noFill/>
        </p:spPr>
        <p:txBody>
          <a:bodyPr wrap="square" rtlCol="0">
            <a:spAutoFit/>
          </a:bodyPr>
          <a:lstStyle/>
          <a:p>
            <a:pPr algn="ctr"/>
            <a:r>
              <a:rPr lang="en-US" sz="2800" b="1" dirty="0" smtClean="0"/>
              <a:t>Weekly 250 word posts on films &amp; textbook</a:t>
            </a:r>
          </a:p>
          <a:p>
            <a:pPr algn="ctr"/>
            <a:r>
              <a:rPr lang="en-US" sz="2800" b="1" dirty="0" smtClean="0"/>
              <a:t>2 1000 word essays</a:t>
            </a:r>
          </a:p>
          <a:p>
            <a:pPr algn="ctr"/>
            <a:r>
              <a:rPr lang="en-US" sz="2800" b="1" dirty="0"/>
              <a:t>r</a:t>
            </a:r>
            <a:r>
              <a:rPr lang="en-US" sz="2800" b="1" dirty="0" smtClean="0"/>
              <a:t>equiring accurate descriptions, convincing interpretations</a:t>
            </a:r>
            <a:endParaRPr lang="en-US" sz="2800" b="1" dirty="0"/>
          </a:p>
        </p:txBody>
      </p:sp>
      <p:pic>
        <p:nvPicPr>
          <p:cNvPr id="4" name="Picture 3" descr="Taxi D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945" y="2601468"/>
            <a:ext cx="1133168" cy="1939989"/>
          </a:xfrm>
          <a:prstGeom prst="rect">
            <a:avLst/>
          </a:prstGeom>
        </p:spPr>
      </p:pic>
      <p:pic>
        <p:nvPicPr>
          <p:cNvPr id="5" name="Picture 4" descr="bluev.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35689" y="4746800"/>
            <a:ext cx="1456018" cy="2034143"/>
          </a:xfrm>
          <a:prstGeom prst="rect">
            <a:avLst/>
          </a:prstGeom>
        </p:spPr>
      </p:pic>
    </p:spTree>
    <p:extLst>
      <p:ext uri="{BB962C8B-B14F-4D97-AF65-F5344CB8AC3E}">
        <p14:creationId xmlns:p14="http://schemas.microsoft.com/office/powerpoint/2010/main" xmlns="" val="6138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90563" y="1204913"/>
            <a:ext cx="7754937" cy="1911350"/>
          </a:xfrm>
        </p:spPr>
        <p:txBody>
          <a:bodyPr/>
          <a:lstStyle/>
          <a:p>
            <a:r>
              <a:rPr lang="en-US" b="1" smtClean="0">
                <a:latin typeface="Book Antiqua" pitchFamily="18" charset="0"/>
              </a:rPr>
              <a:t>Design Elements</a:t>
            </a:r>
          </a:p>
        </p:txBody>
      </p:sp>
      <p:sp>
        <p:nvSpPr>
          <p:cNvPr id="18434" name="Text Placeholder 4"/>
          <p:cNvSpPr>
            <a:spLocks noGrp="1"/>
          </p:cNvSpPr>
          <p:nvPr>
            <p:ph type="body" idx="1"/>
          </p:nvPr>
        </p:nvSpPr>
        <p:spPr>
          <a:xfrm>
            <a:off x="698500" y="3767138"/>
            <a:ext cx="7735888" cy="1500187"/>
          </a:xfrm>
        </p:spPr>
        <p:txBody>
          <a:bodyPr/>
          <a:lstStyle/>
          <a:p>
            <a:r>
              <a:rPr lang="en-US" dirty="0" smtClean="0">
                <a:latin typeface="Book Antiqua" pitchFamily="18" charset="0"/>
              </a:rPr>
              <a:t>Eric Wesselmann</a:t>
            </a:r>
          </a:p>
          <a:p>
            <a:r>
              <a:rPr lang="en-US" dirty="0" smtClean="0">
                <a:latin typeface="Book Antiqua" pitchFamily="18" charset="0"/>
              </a:rPr>
              <a:t>Department of Psychology</a:t>
            </a:r>
          </a:p>
        </p:txBody>
      </p:sp>
      <p:sp>
        <p:nvSpPr>
          <p:cNvPr id="18435" name="TextBox 3"/>
          <p:cNvSpPr txBox="1">
            <a:spLocks noChangeArrowheads="1"/>
          </p:cNvSpPr>
          <p:nvPr/>
        </p:nvSpPr>
        <p:spPr bwMode="auto">
          <a:xfrm>
            <a:off x="8445500" y="6315075"/>
            <a:ext cx="600075" cy="246063"/>
          </a:xfrm>
          <a:prstGeom prst="rect">
            <a:avLst/>
          </a:prstGeom>
          <a:noFill/>
          <a:ln w="9525">
            <a:noFill/>
            <a:miter lim="800000"/>
            <a:headEnd/>
            <a:tailEnd/>
          </a:ln>
        </p:spPr>
        <p:txBody>
          <a:bodyPr>
            <a:spAutoFit/>
          </a:bodyPr>
          <a:lstStyle/>
          <a:p>
            <a:r>
              <a:rPr lang="en-US" sz="1000">
                <a:latin typeface="Book Antiqua" pitchFamily="18" charset="0"/>
              </a:rPr>
              <a:t>Eric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869" y="348919"/>
            <a:ext cx="7756263" cy="1060713"/>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 Objectives</a:t>
            </a:r>
            <a:endParaRPr lang="en-US" dirty="0"/>
          </a:p>
        </p:txBody>
      </p:sp>
      <p:sp>
        <p:nvSpPr>
          <p:cNvPr id="2" name="TextBox 1"/>
          <p:cNvSpPr txBox="1"/>
          <p:nvPr/>
        </p:nvSpPr>
        <p:spPr>
          <a:xfrm>
            <a:off x="1102306" y="3187782"/>
            <a:ext cx="6138707" cy="1384995"/>
          </a:xfrm>
          <a:prstGeom prst="rect">
            <a:avLst/>
          </a:prstGeom>
          <a:noFill/>
        </p:spPr>
        <p:txBody>
          <a:bodyPr wrap="square" rtlCol="0">
            <a:spAutoFit/>
          </a:bodyPr>
          <a:lstStyle/>
          <a:p>
            <a:pPr algn="ctr"/>
            <a:r>
              <a:rPr lang="en-US" sz="2800" b="1" dirty="0" smtClean="0"/>
              <a:t>Students learn the language of film and interpretive strategies </a:t>
            </a:r>
            <a:r>
              <a:rPr lang="en-US" sz="2800" b="1" dirty="0"/>
              <a:t>w</a:t>
            </a:r>
            <a:r>
              <a:rPr lang="en-US" sz="2800" b="1" dirty="0" smtClean="0"/>
              <a:t>hich they can apply to all texts and life.</a:t>
            </a:r>
            <a:endParaRPr lang="en-US" sz="2800" b="1" dirty="0"/>
          </a:p>
        </p:txBody>
      </p:sp>
      <p:pic>
        <p:nvPicPr>
          <p:cNvPr id="4" name="Picture 3" descr="maltesearro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35300" y="1409632"/>
            <a:ext cx="2421097" cy="1778150"/>
          </a:xfrm>
          <a:prstGeom prst="rect">
            <a:avLst/>
          </a:prstGeom>
        </p:spPr>
      </p:pic>
      <p:pic>
        <p:nvPicPr>
          <p:cNvPr id="5" name="Picture 4" descr="LifeL.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35300" y="4712214"/>
            <a:ext cx="2826659" cy="2145785"/>
          </a:xfrm>
          <a:prstGeom prst="rect">
            <a:avLst/>
          </a:prstGeom>
        </p:spPr>
      </p:pic>
    </p:spTree>
    <p:extLst>
      <p:ext uri="{BB962C8B-B14F-4D97-AF65-F5344CB8AC3E}">
        <p14:creationId xmlns:p14="http://schemas.microsoft.com/office/powerpoint/2010/main" xmlns="" val="620741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For Professional Nursing Practice</a:t>
            </a:r>
            <a:endParaRPr lang="en-US" b="1" dirty="0"/>
          </a:p>
        </p:txBody>
      </p:sp>
      <p:sp>
        <p:nvSpPr>
          <p:cNvPr id="3" name="Text Placeholder 2"/>
          <p:cNvSpPr>
            <a:spLocks noGrp="1"/>
          </p:cNvSpPr>
          <p:nvPr>
            <p:ph type="body" idx="1"/>
          </p:nvPr>
        </p:nvSpPr>
        <p:spPr/>
        <p:txBody>
          <a:bodyPr/>
          <a:lstStyle/>
          <a:p>
            <a:r>
              <a:rPr lang="en-US" dirty="0" smtClean="0"/>
              <a:t>Marcena L. Gabrielson, Ph.D., RN</a:t>
            </a:r>
          </a:p>
          <a:p>
            <a:r>
              <a:rPr lang="en-US" dirty="0" smtClean="0"/>
              <a:t>Mennonite College of Nursing</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56768" y="1204912"/>
            <a:ext cx="7754938" cy="3556273"/>
          </a:xfrm>
        </p:spPr>
        <p:txBody>
          <a:bodyPr>
            <a:normAutofit/>
          </a:bodyPr>
          <a:lstStyle/>
          <a:p>
            <a:r>
              <a:rPr lang="en-US" b="1" dirty="0" smtClean="0">
                <a:effectLst>
                  <a:outerShdw blurRad="38100" dist="38100" dir="2700000" algn="tl">
                    <a:srgbClr val="000000">
                      <a:alpha val="43137"/>
                    </a:srgbClr>
                  </a:outerShdw>
                </a:effectLst>
              </a:rPr>
              <a:t>NUR 236- Course Objective Modules and Portfolio Assignment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30578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884" y="94597"/>
            <a:ext cx="8863867" cy="6574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16884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t="11724" r="2241" b="11724"/>
          <a:stretch>
            <a:fillRect/>
          </a:stretch>
        </p:blipFill>
        <p:spPr>
          <a:xfrm>
            <a:off x="-31532" y="0"/>
            <a:ext cx="9144000" cy="6858000"/>
          </a:xfrm>
          <a:prstGeom prst="rect">
            <a:avLst/>
          </a:prstGeom>
        </p:spPr>
      </p:pic>
    </p:spTree>
    <p:extLst>
      <p:ext uri="{BB962C8B-B14F-4D97-AF65-F5344CB8AC3E}">
        <p14:creationId xmlns:p14="http://schemas.microsoft.com/office/powerpoint/2010/main" xmlns="" val="2015287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l="2178" t="12231" r="2965" b="3445"/>
          <a:stretch>
            <a:fillRect/>
          </a:stretch>
        </p:blipFill>
        <p:spPr>
          <a:xfrm>
            <a:off x="-6" y="0"/>
            <a:ext cx="9144000" cy="6768610"/>
          </a:xfrm>
          <a:prstGeom prst="rect">
            <a:avLst/>
          </a:prstGeom>
        </p:spPr>
      </p:pic>
    </p:spTree>
    <p:extLst>
      <p:ext uri="{BB962C8B-B14F-4D97-AF65-F5344CB8AC3E}">
        <p14:creationId xmlns:p14="http://schemas.microsoft.com/office/powerpoint/2010/main" xmlns="" val="1016716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l="2487" t="11999" r="2876" b="18213"/>
          <a:stretch>
            <a:fillRect/>
          </a:stretch>
        </p:blipFill>
        <p:spPr>
          <a:xfrm>
            <a:off x="15755" y="-4"/>
            <a:ext cx="9144000" cy="6810706"/>
          </a:xfrm>
          <a:prstGeom prst="rect">
            <a:avLst/>
          </a:prstGeom>
        </p:spPr>
      </p:pic>
    </p:spTree>
    <p:extLst>
      <p:ext uri="{BB962C8B-B14F-4D97-AF65-F5344CB8AC3E}">
        <p14:creationId xmlns:p14="http://schemas.microsoft.com/office/powerpoint/2010/main" xmlns="" val="33549561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l="3394" t="12099" r="2659" b="9871"/>
          <a:stretch>
            <a:fillRect/>
          </a:stretch>
        </p:blipFill>
        <p:spPr>
          <a:xfrm>
            <a:off x="0" y="0"/>
            <a:ext cx="9144000" cy="6858000"/>
          </a:xfrm>
          <a:prstGeom prst="rect">
            <a:avLst/>
          </a:prstGeom>
        </p:spPr>
      </p:pic>
    </p:spTree>
    <p:extLst>
      <p:ext uri="{BB962C8B-B14F-4D97-AF65-F5344CB8AC3E}">
        <p14:creationId xmlns:p14="http://schemas.microsoft.com/office/powerpoint/2010/main" xmlns="" val="1078392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l="3259" t="11827" r="2647" b="8468"/>
          <a:stretch>
            <a:fillRect/>
          </a:stretch>
        </p:blipFill>
        <p:spPr>
          <a:xfrm>
            <a:off x="31532" y="0"/>
            <a:ext cx="9052014" cy="6857999"/>
          </a:xfrm>
          <a:prstGeom prst="rect">
            <a:avLst/>
          </a:prstGeom>
        </p:spPr>
      </p:pic>
    </p:spTree>
    <p:extLst>
      <p:ext uri="{BB962C8B-B14F-4D97-AF65-F5344CB8AC3E}">
        <p14:creationId xmlns:p14="http://schemas.microsoft.com/office/powerpoint/2010/main" xmlns="" val="120188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l="3033" t="12383" r="2661" b="7832"/>
          <a:stretch>
            <a:fillRect/>
          </a:stretch>
        </p:blipFill>
        <p:spPr>
          <a:xfrm>
            <a:off x="46904" y="173420"/>
            <a:ext cx="9034031" cy="6668814"/>
          </a:xfrm>
          <a:prstGeom prst="rect">
            <a:avLst/>
          </a:prstGeom>
        </p:spPr>
      </p:pic>
    </p:spTree>
    <p:extLst>
      <p:ext uri="{BB962C8B-B14F-4D97-AF65-F5344CB8AC3E}">
        <p14:creationId xmlns:p14="http://schemas.microsoft.com/office/powerpoint/2010/main" xmlns="" val="114930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Book Antiqua" pitchFamily="18" charset="0"/>
              <a:buAutoNum type="arabicPeriod"/>
            </a:pPr>
            <a:r>
              <a:rPr lang="en-US" smtClean="0">
                <a:latin typeface="Book Antiqua" pitchFamily="18" charset="0"/>
              </a:rPr>
              <a:t>Ask research question</a:t>
            </a:r>
          </a:p>
          <a:p>
            <a:pPr marL="457200" indent="-457200">
              <a:buFont typeface="Book Antiqua" pitchFamily="18" charset="0"/>
              <a:buAutoNum type="arabicPeriod"/>
            </a:pPr>
            <a:r>
              <a:rPr lang="en-US" b="1" smtClean="0">
                <a:latin typeface="Book Antiqua" pitchFamily="18" charset="0"/>
              </a:rPr>
              <a:t>Identify variables* </a:t>
            </a:r>
            <a:r>
              <a:rPr lang="en-US" smtClean="0">
                <a:latin typeface="Book Antiqua" pitchFamily="18" charset="0"/>
              </a:rPr>
              <a:t>/ specify hypotheses</a:t>
            </a:r>
          </a:p>
          <a:p>
            <a:pPr marL="457200" indent="-457200">
              <a:buFont typeface="Book Antiqua" pitchFamily="18" charset="0"/>
              <a:buAutoNum type="arabicPeriod"/>
            </a:pPr>
            <a:r>
              <a:rPr lang="en-US" smtClean="0">
                <a:latin typeface="Book Antiqua" pitchFamily="18" charset="0"/>
              </a:rPr>
              <a:t>Define population</a:t>
            </a:r>
          </a:p>
          <a:p>
            <a:pPr marL="457200" indent="-457200">
              <a:buFont typeface="Book Antiqua" pitchFamily="18" charset="0"/>
              <a:buAutoNum type="arabicPeriod"/>
            </a:pPr>
            <a:r>
              <a:rPr lang="en-US" b="1" smtClean="0">
                <a:latin typeface="Book Antiqua" pitchFamily="18" charset="0"/>
              </a:rPr>
              <a:t>Select research method</a:t>
            </a:r>
            <a:r>
              <a:rPr lang="en-US" b="1" baseline="30000" smtClean="0">
                <a:latin typeface="Lucida Grande"/>
                <a:ea typeface="Lucida Grande"/>
                <a:cs typeface="Lucida Grande"/>
              </a:rPr>
              <a:t>⌘</a:t>
            </a:r>
            <a:endParaRPr lang="en-US" b="1" baseline="30000" smtClean="0">
              <a:latin typeface="Book Antiqua" pitchFamily="18" charset="0"/>
            </a:endParaRPr>
          </a:p>
          <a:p>
            <a:pPr marL="457200" indent="-457200">
              <a:buFont typeface="Book Antiqua" pitchFamily="18" charset="0"/>
              <a:buAutoNum type="arabicPeriod"/>
            </a:pPr>
            <a:r>
              <a:rPr lang="en-US" b="1" smtClean="0">
                <a:latin typeface="Book Antiqua" pitchFamily="18" charset="0"/>
              </a:rPr>
              <a:t>Collect data from sample</a:t>
            </a:r>
            <a:r>
              <a:rPr lang="en-US" b="1" baseline="30000" smtClean="0">
                <a:latin typeface="Lucida Grande"/>
                <a:ea typeface="Lucida Grande"/>
                <a:cs typeface="Lucida Grande"/>
              </a:rPr>
              <a:t>⌘</a:t>
            </a:r>
            <a:endParaRPr lang="en-US" b="1" baseline="30000" smtClean="0">
              <a:latin typeface="Book Antiqua" pitchFamily="18" charset="0"/>
            </a:endParaRPr>
          </a:p>
          <a:p>
            <a:pPr marL="457200" indent="-457200">
              <a:buFont typeface="Book Antiqua" pitchFamily="18" charset="0"/>
              <a:buAutoNum type="arabicPeriod"/>
            </a:pPr>
            <a:r>
              <a:rPr lang="en-US" smtClean="0">
                <a:latin typeface="Book Antiqua" pitchFamily="18" charset="0"/>
              </a:rPr>
              <a:t>Analyze data</a:t>
            </a:r>
          </a:p>
          <a:p>
            <a:pPr marL="457200" indent="-457200">
              <a:buFont typeface="Book Antiqua" pitchFamily="18" charset="0"/>
              <a:buAutoNum type="arabicPeriod"/>
            </a:pPr>
            <a:r>
              <a:rPr lang="en-US" smtClean="0">
                <a:latin typeface="Book Antiqua" pitchFamily="18" charset="0"/>
              </a:rPr>
              <a:t>Interpret findings</a:t>
            </a:r>
          </a:p>
          <a:p>
            <a:pPr marL="457200" indent="-457200">
              <a:buFont typeface="Book Antiqua" pitchFamily="18" charset="0"/>
              <a:buAutoNum type="arabicPeriod"/>
            </a:pPr>
            <a:r>
              <a:rPr lang="en-US" smtClean="0">
                <a:latin typeface="Book Antiqua" pitchFamily="18" charset="0"/>
              </a:rPr>
              <a:t>Distribute findings</a:t>
            </a:r>
          </a:p>
        </p:txBody>
      </p:sp>
      <p:sp>
        <p:nvSpPr>
          <p:cNvPr id="19458" name="Title 2"/>
          <p:cNvSpPr>
            <a:spLocks noGrp="1"/>
          </p:cNvSpPr>
          <p:nvPr>
            <p:ph type="title"/>
          </p:nvPr>
        </p:nvSpPr>
        <p:spPr/>
        <p:txBody>
          <a:bodyPr/>
          <a:lstStyle/>
          <a:p>
            <a:r>
              <a:rPr lang="en-US" smtClean="0">
                <a:latin typeface="Book Antiqua" pitchFamily="18" charset="0"/>
              </a:rPr>
              <a:t>Thinking of Teaching Like Scientific Research</a:t>
            </a:r>
          </a:p>
        </p:txBody>
      </p:sp>
      <p:sp>
        <p:nvSpPr>
          <p:cNvPr id="19459" name="Espace réservé du numéro de diapositive 7"/>
          <p:cNvSpPr txBox="1">
            <a:spLocks noGrp="1"/>
          </p:cNvSpPr>
          <p:nvPr/>
        </p:nvSpPr>
        <p:spPr bwMode="auto">
          <a:xfrm>
            <a:off x="179388" y="6381750"/>
            <a:ext cx="431800" cy="428625"/>
          </a:xfrm>
          <a:prstGeom prst="rect">
            <a:avLst/>
          </a:prstGeom>
          <a:noFill/>
          <a:ln w="9525">
            <a:noFill/>
            <a:miter lim="800000"/>
            <a:headEnd/>
            <a:tailEnd/>
          </a:ln>
        </p:spPr>
        <p:txBody>
          <a:bodyPr anchor="ctr"/>
          <a:lstStyle/>
          <a:p>
            <a:fld id="{9939F726-F760-42B8-AF4A-87537C664C48}" type="slidenum">
              <a:rPr lang="fr-FR" sz="1600" b="1">
                <a:latin typeface="Lucida Bright" pitchFamily="18" charset="0"/>
                <a:ea typeface="MS PGothic" pitchFamily="34" charset="-128"/>
              </a:rPr>
              <a:pPr/>
              <a:t>6</a:t>
            </a:fld>
            <a:endParaRPr lang="fr-FR" sz="1600" b="1">
              <a:latin typeface="Lucida Bright" pitchFamily="18" charset="0"/>
              <a:ea typeface="MS PGothic" pitchFamily="34" charset="-128"/>
            </a:endParaRPr>
          </a:p>
        </p:txBody>
      </p:sp>
      <p:sp>
        <p:nvSpPr>
          <p:cNvPr id="5" name="TextBox 4"/>
          <p:cNvSpPr txBox="1">
            <a:spLocks noChangeArrowheads="1"/>
          </p:cNvSpPr>
          <p:nvPr/>
        </p:nvSpPr>
        <p:spPr bwMode="auto">
          <a:xfrm>
            <a:off x="5307013" y="3905250"/>
            <a:ext cx="3684587" cy="461963"/>
          </a:xfrm>
          <a:prstGeom prst="rect">
            <a:avLst/>
          </a:prstGeom>
          <a:noFill/>
          <a:ln w="9525">
            <a:noFill/>
            <a:miter lim="800000"/>
            <a:headEnd/>
            <a:tailEnd/>
          </a:ln>
        </p:spPr>
        <p:txBody>
          <a:bodyPr>
            <a:spAutoFit/>
          </a:bodyPr>
          <a:lstStyle/>
          <a:p>
            <a:r>
              <a:rPr lang="en-US" sz="2400" b="1">
                <a:latin typeface="Book Antiqua" pitchFamily="18" charset="0"/>
              </a:rPr>
              <a:t>*Conceptual Definition</a:t>
            </a:r>
            <a:r>
              <a:rPr lang="en-US" sz="2400">
                <a:latin typeface="Book Antiqua" pitchFamily="18" charset="0"/>
              </a:rPr>
              <a:t>s</a:t>
            </a:r>
          </a:p>
        </p:txBody>
      </p:sp>
      <p:sp>
        <p:nvSpPr>
          <p:cNvPr id="6" name="TextBox 5"/>
          <p:cNvSpPr txBox="1">
            <a:spLocks noChangeArrowheads="1"/>
          </p:cNvSpPr>
          <p:nvPr/>
        </p:nvSpPr>
        <p:spPr bwMode="auto">
          <a:xfrm>
            <a:off x="5232400" y="4645025"/>
            <a:ext cx="3949700" cy="461963"/>
          </a:xfrm>
          <a:prstGeom prst="rect">
            <a:avLst/>
          </a:prstGeom>
          <a:noFill/>
          <a:ln w="9525">
            <a:noFill/>
            <a:miter lim="800000"/>
            <a:headEnd/>
            <a:tailEnd/>
          </a:ln>
        </p:spPr>
        <p:txBody>
          <a:bodyPr>
            <a:spAutoFit/>
          </a:bodyPr>
          <a:lstStyle/>
          <a:p>
            <a:r>
              <a:rPr lang="en-US" sz="2400" b="1" baseline="30000">
                <a:latin typeface="Lucida Grande"/>
                <a:ea typeface="Lucida Grande"/>
                <a:cs typeface="Lucida Grande"/>
              </a:rPr>
              <a:t>⌘</a:t>
            </a:r>
            <a:r>
              <a:rPr lang="en-US" sz="2400" b="1">
                <a:latin typeface="Book Antiqua" pitchFamily="18" charset="0"/>
              </a:rPr>
              <a:t>Operational Definition</a:t>
            </a:r>
            <a:r>
              <a:rPr lang="en-US" sz="2400">
                <a:latin typeface="Book Antiqua"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linds(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rse Objective Module - Mozilla Firefox"/>
          <p:cNvPicPr>
            <a:picLocks noChangeAspect="1"/>
          </p:cNvPicPr>
          <p:nvPr/>
        </p:nvPicPr>
        <p:blipFill>
          <a:blip r:embed="rId2" cstate="print">
            <a:extLst>
              <a:ext uri="{28A0092B-C50C-407E-A947-70E740481C1C}">
                <a14:useLocalDpi xmlns:a14="http://schemas.microsoft.com/office/drawing/2010/main" xmlns="" val="0"/>
              </a:ext>
            </a:extLst>
          </a:blip>
          <a:srcRect t="11983"/>
          <a:stretch>
            <a:fillRect/>
          </a:stretch>
        </p:blipFill>
        <p:spPr>
          <a:xfrm>
            <a:off x="0" y="0"/>
            <a:ext cx="9143999" cy="6653048"/>
          </a:xfrm>
          <a:prstGeom prst="rect">
            <a:avLst/>
          </a:prstGeom>
        </p:spPr>
      </p:pic>
    </p:spTree>
    <p:extLst>
      <p:ext uri="{BB962C8B-B14F-4D97-AF65-F5344CB8AC3E}">
        <p14:creationId xmlns:p14="http://schemas.microsoft.com/office/powerpoint/2010/main" xmlns="" val="2933200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Questions</a:t>
            </a:r>
          </a:p>
          <a:p>
            <a:r>
              <a:rPr lang="en-US" dirty="0" smtClean="0"/>
              <a:t>Comments</a:t>
            </a:r>
            <a:endParaRPr lang="en-US" dirty="0"/>
          </a:p>
        </p:txBody>
      </p:sp>
      <p:sp>
        <p:nvSpPr>
          <p:cNvPr id="5" name="Title 4"/>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xmlns="" val="2009279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all!</a:t>
            </a:r>
            <a:endParaRPr lang="en-US" dirty="0"/>
          </a:p>
        </p:txBody>
      </p:sp>
      <p:sp>
        <p:nvSpPr>
          <p:cNvPr id="5" name="Text Placeholder 4"/>
          <p:cNvSpPr>
            <a:spLocks noGrp="1"/>
          </p:cNvSpPr>
          <p:nvPr>
            <p:ph type="body" idx="1"/>
          </p:nvPr>
        </p:nvSpPr>
        <p:spPr/>
        <p:txBody>
          <a:bodyPr/>
          <a:lstStyle/>
          <a:p>
            <a:r>
              <a:rPr lang="en-US" sz="2400" dirty="0" smtClean="0"/>
              <a:t>Warm wishes for a fantastic semester!</a:t>
            </a:r>
          </a:p>
          <a:p>
            <a:endParaRPr lang="en-US" sz="1200" dirty="0" smtClean="0"/>
          </a:p>
          <a:p>
            <a:endParaRPr lang="en-US" sz="1200" dirty="0"/>
          </a:p>
          <a:p>
            <a:endParaRPr lang="en-US" sz="1200" dirty="0" smtClean="0"/>
          </a:p>
          <a:p>
            <a:r>
              <a:rPr lang="en-US" sz="1200" dirty="0" smtClean="0"/>
              <a:t>Eric, Rick, Bill, </a:t>
            </a:r>
            <a:r>
              <a:rPr lang="en-US" sz="1200" dirty="0" err="1" smtClean="0"/>
              <a:t>Marcena</a:t>
            </a:r>
            <a:r>
              <a:rPr lang="en-US" sz="1200" dirty="0" smtClean="0"/>
              <a:t>, and May</a:t>
            </a:r>
            <a:endParaRPr lang="en-US" sz="1200" dirty="0"/>
          </a:p>
          <a:p>
            <a:endParaRPr lang="en-US" dirty="0" smtClean="0"/>
          </a:p>
          <a:p>
            <a:endParaRPr lang="en-US" dirty="0"/>
          </a:p>
        </p:txBody>
      </p:sp>
    </p:spTree>
    <p:extLst>
      <p:ext uri="{BB962C8B-B14F-4D97-AF65-F5344CB8AC3E}">
        <p14:creationId xmlns:p14="http://schemas.microsoft.com/office/powerpoint/2010/main" xmlns="" val="20769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bully7"/>
          <p:cNvPicPr>
            <a:picLocks noChangeAspect="1" noChangeArrowheads="1"/>
          </p:cNvPicPr>
          <p:nvPr/>
        </p:nvPicPr>
        <p:blipFill>
          <a:blip r:embed="rId3" cstate="print"/>
          <a:srcRect/>
          <a:stretch>
            <a:fillRect/>
          </a:stretch>
        </p:blipFill>
        <p:spPr bwMode="auto">
          <a:xfrm>
            <a:off x="2559050" y="2251075"/>
            <a:ext cx="4159250" cy="3001963"/>
          </a:xfrm>
          <a:prstGeom prst="rect">
            <a:avLst/>
          </a:prstGeom>
          <a:noFill/>
          <a:ln w="9525">
            <a:noFill/>
            <a:miter lim="800000"/>
            <a:headEnd/>
            <a:tailEnd/>
          </a:ln>
        </p:spPr>
      </p:pic>
      <p:sp>
        <p:nvSpPr>
          <p:cNvPr id="21506" name="Espace réservé du numéro de diapositive 7"/>
          <p:cNvSpPr txBox="1">
            <a:spLocks noGrp="1"/>
          </p:cNvSpPr>
          <p:nvPr/>
        </p:nvSpPr>
        <p:spPr bwMode="auto">
          <a:xfrm>
            <a:off x="179388" y="6381750"/>
            <a:ext cx="431800" cy="428625"/>
          </a:xfrm>
          <a:prstGeom prst="rect">
            <a:avLst/>
          </a:prstGeom>
          <a:noFill/>
          <a:ln w="9525">
            <a:noFill/>
            <a:miter lim="800000"/>
            <a:headEnd/>
            <a:tailEnd/>
          </a:ln>
        </p:spPr>
        <p:txBody>
          <a:bodyPr anchor="ctr"/>
          <a:lstStyle/>
          <a:p>
            <a:fld id="{49E77F26-166F-412B-8BDA-FA016A319277}" type="slidenum">
              <a:rPr lang="fr-FR" sz="1600" b="1">
                <a:latin typeface="Lucida Bright" pitchFamily="18" charset="0"/>
                <a:ea typeface="MS PGothic" pitchFamily="34" charset="-128"/>
              </a:rPr>
              <a:pPr/>
              <a:t>7</a:t>
            </a:fld>
            <a:endParaRPr lang="fr-FR" sz="1600" b="1">
              <a:latin typeface="Lucida Bright" pitchFamily="18" charset="0"/>
              <a:ea typeface="MS PGothic" pitchFamily="34" charset="-128"/>
            </a:endParaRPr>
          </a:p>
        </p:txBody>
      </p:sp>
      <p:sp>
        <p:nvSpPr>
          <p:cNvPr id="21507" name="Text Box 12"/>
          <p:cNvSpPr txBox="1">
            <a:spLocks noChangeArrowheads="1"/>
          </p:cNvSpPr>
          <p:nvPr/>
        </p:nvSpPr>
        <p:spPr bwMode="auto">
          <a:xfrm>
            <a:off x="854075" y="6524625"/>
            <a:ext cx="8304213" cy="304800"/>
          </a:xfrm>
          <a:prstGeom prst="rect">
            <a:avLst/>
          </a:prstGeom>
          <a:noFill/>
          <a:ln w="9525">
            <a:noFill/>
            <a:miter lim="800000"/>
            <a:headEnd/>
            <a:tailEnd/>
          </a:ln>
        </p:spPr>
        <p:txBody>
          <a:bodyPr>
            <a:spAutoFit/>
          </a:bodyPr>
          <a:lstStyle/>
          <a:p>
            <a:pPr algn="r" defTabSz="912813" eaLnBrk="0" hangingPunct="0">
              <a:spcBef>
                <a:spcPct val="50000"/>
              </a:spcBef>
            </a:pPr>
            <a:r>
              <a:rPr lang="en-US" sz="1400">
                <a:solidFill>
                  <a:srgbClr val="000000"/>
                </a:solidFill>
                <a:ea typeface="MS PGothic" pitchFamily="34" charset="-128"/>
              </a:rPr>
              <a:t>(</a:t>
            </a:r>
            <a:r>
              <a:rPr lang="en-US" sz="1400">
                <a:ea typeface="MS PGothic" pitchFamily="34" charset="-128"/>
              </a:rPr>
              <a:t>Williams 2009, </a:t>
            </a:r>
            <a:r>
              <a:rPr lang="en-US" sz="1400" i="1">
                <a:ea typeface="MS PGothic" pitchFamily="34" charset="-128"/>
              </a:rPr>
              <a:t>Advances in Experimental Social Psych</a:t>
            </a:r>
            <a:r>
              <a:rPr lang="en-US" sz="1400">
                <a:ea typeface="MS PGothic" pitchFamily="34" charset="-128"/>
              </a:rPr>
              <a:t>ology</a:t>
            </a:r>
            <a:r>
              <a:rPr lang="en-US" sz="1400">
                <a:solidFill>
                  <a:srgbClr val="000000"/>
                </a:solidFill>
                <a:ea typeface="MS PGothic" pitchFamily="34" charset="-128"/>
              </a:rPr>
              <a:t>) </a:t>
            </a:r>
          </a:p>
        </p:txBody>
      </p:sp>
      <p:sp>
        <p:nvSpPr>
          <p:cNvPr id="2" name="TextBox 1"/>
          <p:cNvSpPr txBox="1">
            <a:spLocks noChangeArrowheads="1"/>
          </p:cNvSpPr>
          <p:nvPr/>
        </p:nvSpPr>
        <p:spPr bwMode="auto">
          <a:xfrm>
            <a:off x="1006475" y="5535613"/>
            <a:ext cx="7429500" cy="461962"/>
          </a:xfrm>
          <a:prstGeom prst="rect">
            <a:avLst/>
          </a:prstGeom>
          <a:noFill/>
          <a:ln w="9525">
            <a:noFill/>
            <a:miter lim="800000"/>
            <a:headEnd/>
            <a:tailEnd/>
          </a:ln>
        </p:spPr>
        <p:txBody>
          <a:bodyPr>
            <a:spAutoFit/>
          </a:bodyPr>
          <a:lstStyle/>
          <a:p>
            <a:r>
              <a:rPr lang="en-US" sz="2400">
                <a:latin typeface="Book Antiqua" pitchFamily="18" charset="0"/>
              </a:rPr>
              <a:t>When someone </a:t>
            </a:r>
            <a:r>
              <a:rPr lang="en-US" sz="2400" b="1">
                <a:latin typeface="Book Antiqua" pitchFamily="18" charset="0"/>
              </a:rPr>
              <a:t>excludes &amp; ignores </a:t>
            </a:r>
            <a:r>
              <a:rPr lang="en-US" sz="2400">
                <a:latin typeface="Book Antiqua" pitchFamily="18" charset="0"/>
              </a:rPr>
              <a:t>another person.</a:t>
            </a:r>
          </a:p>
        </p:txBody>
      </p:sp>
      <p:sp>
        <p:nvSpPr>
          <p:cNvPr id="21509" name="Title 1"/>
          <p:cNvSpPr>
            <a:spLocks noGrp="1"/>
          </p:cNvSpPr>
          <p:nvPr>
            <p:ph type="title"/>
          </p:nvPr>
        </p:nvSpPr>
        <p:spPr/>
        <p:txBody>
          <a:bodyPr/>
          <a:lstStyle/>
          <a:p>
            <a:r>
              <a:rPr lang="en-US" smtClean="0">
                <a:latin typeface="Book Antiqua" pitchFamily="18" charset="0"/>
              </a:rPr>
              <a:t>Conceptual Definition: Ostracism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numéro de diapositive 7"/>
          <p:cNvSpPr txBox="1">
            <a:spLocks noGrp="1"/>
          </p:cNvSpPr>
          <p:nvPr/>
        </p:nvSpPr>
        <p:spPr bwMode="auto">
          <a:xfrm>
            <a:off x="179388" y="6381750"/>
            <a:ext cx="576262" cy="428625"/>
          </a:xfrm>
          <a:prstGeom prst="rect">
            <a:avLst/>
          </a:prstGeom>
          <a:noFill/>
          <a:ln w="9525">
            <a:noFill/>
            <a:miter lim="800000"/>
            <a:headEnd/>
            <a:tailEnd/>
          </a:ln>
        </p:spPr>
        <p:txBody>
          <a:bodyPr anchor="ctr"/>
          <a:lstStyle/>
          <a:p>
            <a:fld id="{2EE5228D-2110-43FF-A0C7-14ACBAB0E337}" type="slidenum">
              <a:rPr lang="fr-FR" sz="1600" b="1">
                <a:latin typeface="Lucida Bright" pitchFamily="18" charset="0"/>
                <a:ea typeface="MS PGothic" pitchFamily="34" charset="-128"/>
              </a:rPr>
              <a:pPr/>
              <a:t>8</a:t>
            </a:fld>
            <a:endParaRPr lang="fr-FR" sz="1600" b="1">
              <a:latin typeface="Lucida Bright" pitchFamily="18" charset="0"/>
              <a:ea typeface="MS PGothic" pitchFamily="34" charset="-128"/>
            </a:endParaRPr>
          </a:p>
        </p:txBody>
      </p:sp>
      <p:grpSp>
        <p:nvGrpSpPr>
          <p:cNvPr id="2" name="Group 2"/>
          <p:cNvGrpSpPr>
            <a:grpSpLocks/>
          </p:cNvGrpSpPr>
          <p:nvPr/>
        </p:nvGrpSpPr>
        <p:grpSpPr bwMode="auto">
          <a:xfrm>
            <a:off x="1219200" y="2093913"/>
            <a:ext cx="6705600" cy="4244975"/>
            <a:chOff x="768" y="1104"/>
            <a:chExt cx="4224" cy="2674"/>
          </a:xfrm>
        </p:grpSpPr>
        <p:pic>
          <p:nvPicPr>
            <p:cNvPr id="23561" name="Picture 3"/>
            <p:cNvPicPr>
              <a:picLocks noChangeAspect="1" noChangeArrowheads="1"/>
            </p:cNvPicPr>
            <p:nvPr/>
          </p:nvPicPr>
          <p:blipFill>
            <a:blip r:embed="rId3" cstate="print"/>
            <a:srcRect/>
            <a:stretch>
              <a:fillRect/>
            </a:stretch>
          </p:blipFill>
          <p:spPr bwMode="auto">
            <a:xfrm>
              <a:off x="768" y="1488"/>
              <a:ext cx="4224" cy="1938"/>
            </a:xfrm>
            <a:prstGeom prst="rect">
              <a:avLst/>
            </a:prstGeom>
            <a:noFill/>
            <a:ln w="9525">
              <a:noFill/>
              <a:miter lim="800000"/>
              <a:headEnd/>
              <a:tailEnd/>
            </a:ln>
          </p:spPr>
        </p:pic>
        <p:sp>
          <p:nvSpPr>
            <p:cNvPr id="23562" name="Text Box 4"/>
            <p:cNvSpPr txBox="1">
              <a:spLocks noChangeArrowheads="1"/>
            </p:cNvSpPr>
            <p:nvPr/>
          </p:nvSpPr>
          <p:spPr bwMode="auto">
            <a:xfrm>
              <a:off x="1680" y="1104"/>
              <a:ext cx="2352" cy="365"/>
            </a:xfrm>
            <a:prstGeom prst="rect">
              <a:avLst/>
            </a:prstGeom>
            <a:noFill/>
            <a:ln w="9525">
              <a:noFill/>
              <a:miter lim="800000"/>
              <a:headEnd/>
              <a:tailEnd/>
            </a:ln>
          </p:spPr>
          <p:txBody>
            <a:bodyPr>
              <a:spAutoFit/>
            </a:bodyPr>
            <a:lstStyle/>
            <a:p>
              <a:pPr algn="ctr" defTabSz="912813">
                <a:spcBef>
                  <a:spcPct val="50000"/>
                </a:spcBef>
              </a:pPr>
              <a:r>
                <a:rPr lang="en-US" sz="3200">
                  <a:ea typeface="MS PGothic" pitchFamily="34" charset="-128"/>
                </a:rPr>
                <a:t>Inclusion</a:t>
              </a:r>
            </a:p>
          </p:txBody>
        </p:sp>
        <p:sp>
          <p:nvSpPr>
            <p:cNvPr id="23563" name="Text Box 5"/>
            <p:cNvSpPr txBox="1">
              <a:spLocks noChangeArrowheads="1"/>
            </p:cNvSpPr>
            <p:nvPr/>
          </p:nvSpPr>
          <p:spPr bwMode="auto">
            <a:xfrm>
              <a:off x="2016" y="3547"/>
              <a:ext cx="1728" cy="231"/>
            </a:xfrm>
            <a:prstGeom prst="rect">
              <a:avLst/>
            </a:prstGeom>
            <a:noFill/>
            <a:ln w="9525">
              <a:noFill/>
              <a:miter lim="800000"/>
              <a:headEnd/>
              <a:tailEnd/>
            </a:ln>
          </p:spPr>
          <p:txBody>
            <a:bodyPr>
              <a:spAutoFit/>
            </a:bodyPr>
            <a:lstStyle/>
            <a:p>
              <a:pPr algn="ctr" defTabSz="912813">
                <a:spcBef>
                  <a:spcPct val="50000"/>
                </a:spcBef>
              </a:pPr>
              <a:r>
                <a:rPr lang="en-US">
                  <a:ea typeface="MS PGothic" pitchFamily="34" charset="-128"/>
                </a:rPr>
                <a:t>Participant</a:t>
              </a:r>
            </a:p>
          </p:txBody>
        </p:sp>
      </p:grpSp>
      <p:grpSp>
        <p:nvGrpSpPr>
          <p:cNvPr id="3" name="Group 6"/>
          <p:cNvGrpSpPr>
            <a:grpSpLocks/>
          </p:cNvGrpSpPr>
          <p:nvPr/>
        </p:nvGrpSpPr>
        <p:grpSpPr bwMode="auto">
          <a:xfrm>
            <a:off x="1206500" y="2093913"/>
            <a:ext cx="6710363" cy="4244975"/>
            <a:chOff x="765" y="1104"/>
            <a:chExt cx="4227" cy="2674"/>
          </a:xfrm>
        </p:grpSpPr>
        <p:sp>
          <p:nvSpPr>
            <p:cNvPr id="23558" name="Text Box 7"/>
            <p:cNvSpPr txBox="1">
              <a:spLocks noChangeArrowheads="1"/>
            </p:cNvSpPr>
            <p:nvPr/>
          </p:nvSpPr>
          <p:spPr bwMode="auto">
            <a:xfrm>
              <a:off x="1680" y="1104"/>
              <a:ext cx="2352" cy="365"/>
            </a:xfrm>
            <a:prstGeom prst="rect">
              <a:avLst/>
            </a:prstGeom>
            <a:noFill/>
            <a:ln w="9525">
              <a:noFill/>
              <a:miter lim="800000"/>
              <a:headEnd/>
              <a:tailEnd/>
            </a:ln>
          </p:spPr>
          <p:txBody>
            <a:bodyPr>
              <a:spAutoFit/>
            </a:bodyPr>
            <a:lstStyle/>
            <a:p>
              <a:pPr algn="ctr" defTabSz="912813">
                <a:spcBef>
                  <a:spcPct val="50000"/>
                </a:spcBef>
              </a:pPr>
              <a:r>
                <a:rPr lang="en-US" sz="3200">
                  <a:ea typeface="MS PGothic" pitchFamily="34" charset="-128"/>
                </a:rPr>
                <a:t>Ostracism</a:t>
              </a:r>
            </a:p>
          </p:txBody>
        </p:sp>
        <p:pic>
          <p:nvPicPr>
            <p:cNvPr id="23559" name="Picture 8"/>
            <p:cNvPicPr>
              <a:picLocks noChangeArrowheads="1"/>
            </p:cNvPicPr>
            <p:nvPr/>
          </p:nvPicPr>
          <p:blipFill>
            <a:blip r:embed="rId4" cstate="print"/>
            <a:srcRect/>
            <a:stretch>
              <a:fillRect/>
            </a:stretch>
          </p:blipFill>
          <p:spPr bwMode="auto">
            <a:xfrm>
              <a:off x="765" y="1485"/>
              <a:ext cx="4227" cy="1941"/>
            </a:xfrm>
            <a:prstGeom prst="rect">
              <a:avLst/>
            </a:prstGeom>
            <a:noFill/>
            <a:ln w="9525">
              <a:noFill/>
              <a:miter lim="800000"/>
              <a:headEnd/>
              <a:tailEnd/>
            </a:ln>
          </p:spPr>
        </p:pic>
        <p:sp>
          <p:nvSpPr>
            <p:cNvPr id="23560" name="Text Box 9"/>
            <p:cNvSpPr txBox="1">
              <a:spLocks noChangeArrowheads="1"/>
            </p:cNvSpPr>
            <p:nvPr/>
          </p:nvSpPr>
          <p:spPr bwMode="auto">
            <a:xfrm>
              <a:off x="2016" y="3547"/>
              <a:ext cx="1728" cy="231"/>
            </a:xfrm>
            <a:prstGeom prst="rect">
              <a:avLst/>
            </a:prstGeom>
            <a:noFill/>
            <a:ln w="9525">
              <a:noFill/>
              <a:miter lim="800000"/>
              <a:headEnd/>
              <a:tailEnd/>
            </a:ln>
          </p:spPr>
          <p:txBody>
            <a:bodyPr>
              <a:spAutoFit/>
            </a:bodyPr>
            <a:lstStyle/>
            <a:p>
              <a:pPr algn="ctr" defTabSz="912813">
                <a:spcBef>
                  <a:spcPct val="50000"/>
                </a:spcBef>
              </a:pPr>
              <a:r>
                <a:rPr lang="en-US">
                  <a:ea typeface="MS PGothic" pitchFamily="34" charset="-128"/>
                </a:rPr>
                <a:t>Participant</a:t>
              </a:r>
            </a:p>
          </p:txBody>
        </p:sp>
      </p:grpSp>
      <p:sp>
        <p:nvSpPr>
          <p:cNvPr id="23556" name="Title 1"/>
          <p:cNvSpPr>
            <a:spLocks noGrp="1"/>
          </p:cNvSpPr>
          <p:nvPr>
            <p:ph type="title"/>
          </p:nvPr>
        </p:nvSpPr>
        <p:spPr/>
        <p:txBody>
          <a:bodyPr/>
          <a:lstStyle/>
          <a:p>
            <a:r>
              <a:rPr lang="en-US" smtClean="0">
                <a:latin typeface="Book Antiqua" pitchFamily="18" charset="0"/>
              </a:rPr>
              <a:t>Operational Definitions</a:t>
            </a:r>
          </a:p>
        </p:txBody>
      </p:sp>
      <p:sp>
        <p:nvSpPr>
          <p:cNvPr id="23557" name="Text Box 3"/>
          <p:cNvSpPr txBox="1">
            <a:spLocks noChangeArrowheads="1"/>
          </p:cNvSpPr>
          <p:nvPr/>
        </p:nvSpPr>
        <p:spPr bwMode="auto">
          <a:xfrm>
            <a:off x="1096963" y="6545263"/>
            <a:ext cx="8088312" cy="304800"/>
          </a:xfrm>
          <a:prstGeom prst="rect">
            <a:avLst/>
          </a:prstGeom>
          <a:noFill/>
          <a:ln w="9525">
            <a:noFill/>
            <a:miter lim="800000"/>
            <a:headEnd/>
            <a:tailEnd/>
          </a:ln>
        </p:spPr>
        <p:txBody>
          <a:bodyPr>
            <a:spAutoFit/>
          </a:bodyPr>
          <a:lstStyle/>
          <a:p>
            <a:pPr algn="r" defTabSz="912813" eaLnBrk="0" hangingPunct="0">
              <a:spcBef>
                <a:spcPct val="50000"/>
              </a:spcBef>
            </a:pPr>
            <a:r>
              <a:rPr lang="en-US" sz="1400">
                <a:solidFill>
                  <a:srgbClr val="000000"/>
                </a:solidFill>
                <a:ea typeface="MS PGothic" pitchFamily="34" charset="-128"/>
              </a:rPr>
              <a:t>(Wesselmann, Ren, Swim, &amp; Williams, 2013, </a:t>
            </a:r>
            <a:r>
              <a:rPr lang="en-US" sz="1400" i="1">
                <a:solidFill>
                  <a:srgbClr val="000000"/>
                </a:solidFill>
                <a:ea typeface="MS PGothic" pitchFamily="34" charset="-128"/>
              </a:rPr>
              <a:t>IJDS</a:t>
            </a:r>
            <a:r>
              <a:rPr lang="en-US" sz="1400">
                <a:solidFill>
                  <a:srgbClr val="000000"/>
                </a:solidFill>
                <a:ea typeface="MS PGothic"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7"/>
          <p:cNvSpPr txBox="1">
            <a:spLocks noGrp="1"/>
          </p:cNvSpPr>
          <p:nvPr/>
        </p:nvSpPr>
        <p:spPr bwMode="auto">
          <a:xfrm>
            <a:off x="179388" y="6381750"/>
            <a:ext cx="1008062" cy="428625"/>
          </a:xfrm>
          <a:prstGeom prst="rect">
            <a:avLst/>
          </a:prstGeom>
          <a:noFill/>
          <a:ln w="9525">
            <a:noFill/>
            <a:miter lim="800000"/>
            <a:headEnd/>
            <a:tailEnd/>
          </a:ln>
        </p:spPr>
        <p:txBody>
          <a:bodyPr anchor="ctr"/>
          <a:lstStyle/>
          <a:p>
            <a:fld id="{1A0CBC56-F44A-4EAF-A44E-712F0856C86B}" type="slidenum">
              <a:rPr lang="fr-FR" sz="1600" b="1">
                <a:latin typeface="Lucida Bright" pitchFamily="18" charset="0"/>
                <a:ea typeface="MS PGothic" pitchFamily="34" charset="-128"/>
              </a:rPr>
              <a:pPr/>
              <a:t>9</a:t>
            </a:fld>
            <a:endParaRPr lang="fr-FR" sz="1600" b="1">
              <a:latin typeface="Lucida Bright" pitchFamily="18" charset="0"/>
              <a:ea typeface="MS PGothic" pitchFamily="34" charset="-128"/>
            </a:endParaRPr>
          </a:p>
        </p:txBody>
      </p:sp>
      <p:sp>
        <p:nvSpPr>
          <p:cNvPr id="25602" name="Title 1"/>
          <p:cNvSpPr>
            <a:spLocks noGrp="1"/>
          </p:cNvSpPr>
          <p:nvPr>
            <p:ph type="title"/>
          </p:nvPr>
        </p:nvSpPr>
        <p:spPr/>
        <p:txBody>
          <a:bodyPr/>
          <a:lstStyle/>
          <a:p>
            <a:r>
              <a:rPr lang="en-US" smtClean="0">
                <a:latin typeface="Book Antiqua" pitchFamily="18" charset="0"/>
              </a:rPr>
              <a:t>Operational Definitions</a:t>
            </a:r>
          </a:p>
        </p:txBody>
      </p:sp>
      <p:sp>
        <p:nvSpPr>
          <p:cNvPr id="25603" name="Text Box 12"/>
          <p:cNvSpPr txBox="1">
            <a:spLocks noChangeArrowheads="1"/>
          </p:cNvSpPr>
          <p:nvPr/>
        </p:nvSpPr>
        <p:spPr bwMode="auto">
          <a:xfrm>
            <a:off x="854075" y="6524625"/>
            <a:ext cx="8304213" cy="304800"/>
          </a:xfrm>
          <a:prstGeom prst="rect">
            <a:avLst/>
          </a:prstGeom>
          <a:noFill/>
          <a:ln w="9525">
            <a:noFill/>
            <a:miter lim="800000"/>
            <a:headEnd/>
            <a:tailEnd/>
          </a:ln>
        </p:spPr>
        <p:txBody>
          <a:bodyPr>
            <a:spAutoFit/>
          </a:bodyPr>
          <a:lstStyle/>
          <a:p>
            <a:pPr algn="r" defTabSz="912813" eaLnBrk="0" hangingPunct="0">
              <a:spcBef>
                <a:spcPct val="50000"/>
              </a:spcBef>
            </a:pPr>
            <a:r>
              <a:rPr lang="en-US" sz="1400">
                <a:solidFill>
                  <a:srgbClr val="000000"/>
                </a:solidFill>
                <a:ea typeface="MS PGothic" pitchFamily="34" charset="-128"/>
              </a:rPr>
              <a:t>(</a:t>
            </a:r>
            <a:r>
              <a:rPr lang="en-US" sz="1400" i="1">
                <a:solidFill>
                  <a:srgbClr val="000000"/>
                </a:solidFill>
                <a:ea typeface="MS PGothic" pitchFamily="34" charset="-128"/>
              </a:rPr>
              <a:t>Eisenberger et al., 2003, </a:t>
            </a:r>
            <a:r>
              <a:rPr lang="en-US" sz="1400">
                <a:solidFill>
                  <a:srgbClr val="000000"/>
                </a:solidFill>
                <a:ea typeface="MS PGothic" pitchFamily="34" charset="-128"/>
              </a:rPr>
              <a:t>Science; </a:t>
            </a:r>
            <a:r>
              <a:rPr lang="en-US" sz="1400">
                <a:ea typeface="MS PGothic" pitchFamily="34" charset="-128"/>
              </a:rPr>
              <a:t>Williams 2009, </a:t>
            </a:r>
            <a:r>
              <a:rPr lang="en-US" sz="1400" i="1">
                <a:ea typeface="MS PGothic" pitchFamily="34" charset="-128"/>
              </a:rPr>
              <a:t>Advances in Experimental Social Psych</a:t>
            </a:r>
            <a:r>
              <a:rPr lang="en-US" sz="1400">
                <a:ea typeface="MS PGothic" pitchFamily="34" charset="-128"/>
              </a:rPr>
              <a:t>ology</a:t>
            </a:r>
            <a:r>
              <a:rPr lang="en-US" sz="1400">
                <a:solidFill>
                  <a:srgbClr val="000000"/>
                </a:solidFill>
                <a:ea typeface="MS PGothic" pitchFamily="34" charset="-128"/>
              </a:rPr>
              <a:t>) </a:t>
            </a:r>
          </a:p>
        </p:txBody>
      </p:sp>
      <p:pic>
        <p:nvPicPr>
          <p:cNvPr id="3" name="Picture 2" descr="Screen Shot 2014-01-03 at 1.18.32 PM.png"/>
          <p:cNvPicPr>
            <a:picLocks noChangeAspect="1"/>
          </p:cNvPicPr>
          <p:nvPr/>
        </p:nvPicPr>
        <p:blipFill>
          <a:blip r:embed="rId3" cstate="print"/>
          <a:srcRect/>
          <a:stretch>
            <a:fillRect/>
          </a:stretch>
        </p:blipFill>
        <p:spPr bwMode="auto">
          <a:xfrm>
            <a:off x="2874963" y="2217738"/>
            <a:ext cx="3479800" cy="1730375"/>
          </a:xfrm>
          <a:prstGeom prst="rect">
            <a:avLst/>
          </a:prstGeom>
          <a:noFill/>
          <a:ln w="9525">
            <a:noFill/>
            <a:miter lim="800000"/>
            <a:headEnd/>
            <a:tailEnd/>
          </a:ln>
        </p:spPr>
      </p:pic>
      <p:pic>
        <p:nvPicPr>
          <p:cNvPr id="4" name="Picture 3" descr="Screen Shot 2014-01-03 at 1.13.48 PM.png"/>
          <p:cNvPicPr>
            <a:picLocks noChangeAspect="1"/>
          </p:cNvPicPr>
          <p:nvPr/>
        </p:nvPicPr>
        <p:blipFill>
          <a:blip r:embed="rId4" cstate="print"/>
          <a:srcRect/>
          <a:stretch>
            <a:fillRect/>
          </a:stretch>
        </p:blipFill>
        <p:spPr bwMode="auto">
          <a:xfrm>
            <a:off x="342900" y="4246563"/>
            <a:ext cx="2670175" cy="1982787"/>
          </a:xfrm>
          <a:prstGeom prst="rect">
            <a:avLst/>
          </a:prstGeom>
          <a:noFill/>
          <a:ln w="9525">
            <a:noFill/>
            <a:miter lim="800000"/>
            <a:headEnd/>
            <a:tailEnd/>
          </a:ln>
        </p:spPr>
      </p:pic>
      <p:pic>
        <p:nvPicPr>
          <p:cNvPr id="5" name="Picture 4" descr="Screen Shot 2014-01-03 at 1.14.36 PM.png"/>
          <p:cNvPicPr>
            <a:picLocks noChangeAspect="1"/>
          </p:cNvPicPr>
          <p:nvPr/>
        </p:nvPicPr>
        <p:blipFill>
          <a:blip r:embed="rId5" cstate="print"/>
          <a:srcRect/>
          <a:stretch>
            <a:fillRect/>
          </a:stretch>
        </p:blipFill>
        <p:spPr bwMode="auto">
          <a:xfrm>
            <a:off x="3352800" y="4284663"/>
            <a:ext cx="2662238" cy="1982787"/>
          </a:xfrm>
          <a:prstGeom prst="rect">
            <a:avLst/>
          </a:prstGeom>
          <a:noFill/>
          <a:ln w="9525">
            <a:noFill/>
            <a:miter lim="800000"/>
            <a:headEnd/>
            <a:tailEnd/>
          </a:ln>
        </p:spPr>
      </p:pic>
      <p:pic>
        <p:nvPicPr>
          <p:cNvPr id="6" name="Picture 5" descr="Screen Shot 2014-01-03 at 1.15.26 PM.png"/>
          <p:cNvPicPr>
            <a:picLocks noChangeAspect="1"/>
          </p:cNvPicPr>
          <p:nvPr/>
        </p:nvPicPr>
        <p:blipFill>
          <a:blip r:embed="rId6" cstate="print"/>
          <a:srcRect/>
          <a:stretch>
            <a:fillRect/>
          </a:stretch>
        </p:blipFill>
        <p:spPr bwMode="auto">
          <a:xfrm>
            <a:off x="6283325" y="4265613"/>
            <a:ext cx="2765425" cy="2062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1044</TotalTime>
  <Words>1372</Words>
  <Application>Microsoft Office PowerPoint</Application>
  <PresentationFormat>On-screen Show (4:3)</PresentationFormat>
  <Paragraphs>246</Paragraphs>
  <Slides>62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Hardcover</vt:lpstr>
      <vt:lpstr>Chart</vt:lpstr>
      <vt:lpstr>Online Course Showcase: Faculty Accomplishments from Design a Quality Online Course 2013</vt:lpstr>
      <vt:lpstr>Quality Matters</vt:lpstr>
      <vt:lpstr>Quality Matters</vt:lpstr>
      <vt:lpstr>Slide 4</vt:lpstr>
      <vt:lpstr>Design Elements</vt:lpstr>
      <vt:lpstr>Thinking of Teaching Like Scientific Research</vt:lpstr>
      <vt:lpstr>Conceptual Definition: Ostracism</vt:lpstr>
      <vt:lpstr>Operational Definitions</vt:lpstr>
      <vt:lpstr>Operational Definitions</vt:lpstr>
      <vt:lpstr>Operational Definitions</vt:lpstr>
      <vt:lpstr>Psychology</vt:lpstr>
      <vt:lpstr>Psychology</vt:lpstr>
      <vt:lpstr>Arts Technology</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Film &amp; Drama</vt:lpstr>
      <vt:lpstr>Slide 44</vt:lpstr>
      <vt:lpstr>Slide 45</vt:lpstr>
      <vt:lpstr>Slide 46</vt:lpstr>
      <vt:lpstr>Slide 47</vt:lpstr>
      <vt:lpstr>Slide 48</vt:lpstr>
      <vt:lpstr>Slide 49</vt:lpstr>
      <vt:lpstr>Slide 50</vt:lpstr>
      <vt:lpstr>Research For Professional Nursing Practice</vt:lpstr>
      <vt:lpstr>NUR 236- Course Objective Modules and Portfolio Assignment</vt:lpstr>
      <vt:lpstr>Slide 53</vt:lpstr>
      <vt:lpstr>Slide 54</vt:lpstr>
      <vt:lpstr>Slide 55</vt:lpstr>
      <vt:lpstr>Slide 56</vt:lpstr>
      <vt:lpstr>Slide 57</vt:lpstr>
      <vt:lpstr>Slide 58</vt:lpstr>
      <vt:lpstr>Slide 59</vt:lpstr>
      <vt:lpstr>Slide 60</vt:lpstr>
      <vt:lpstr>Q &amp; A</vt:lpstr>
      <vt:lpstr>Thank you all!</vt:lpstr>
    </vt:vector>
  </TitlesOfParts>
  <Company>College of Educaiton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 Showcase: Faculty Accomplishments from Design a Quality Online Course 2013</dc:title>
  <dc:creator>May Jadallah</dc:creator>
  <cp:lastModifiedBy>May Jadallah</cp:lastModifiedBy>
  <cp:revision>69</cp:revision>
  <dcterms:created xsi:type="dcterms:W3CDTF">2013-11-26T18:28:08Z</dcterms:created>
  <dcterms:modified xsi:type="dcterms:W3CDTF">2014-01-08T11:59:57Z</dcterms:modified>
</cp:coreProperties>
</file>